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780" r:id="rId3"/>
    <p:sldId id="798" r:id="rId4"/>
    <p:sldId id="686" r:id="rId5"/>
    <p:sldId id="697" r:id="rId6"/>
    <p:sldId id="694" r:id="rId7"/>
    <p:sldId id="699" r:id="rId8"/>
    <p:sldId id="700" r:id="rId9"/>
    <p:sldId id="740" r:id="rId10"/>
    <p:sldId id="770" r:id="rId11"/>
    <p:sldId id="698" r:id="rId12"/>
    <p:sldId id="797" r:id="rId13"/>
    <p:sldId id="799" r:id="rId14"/>
    <p:sldId id="703" r:id="rId15"/>
    <p:sldId id="789" r:id="rId16"/>
    <p:sldId id="787" r:id="rId17"/>
    <p:sldId id="709" r:id="rId18"/>
    <p:sldId id="704" r:id="rId19"/>
    <p:sldId id="775" r:id="rId20"/>
    <p:sldId id="708" r:id="rId21"/>
    <p:sldId id="743" r:id="rId22"/>
    <p:sldId id="706" r:id="rId23"/>
    <p:sldId id="753" r:id="rId24"/>
    <p:sldId id="800" r:id="rId25"/>
    <p:sldId id="714" r:id="rId26"/>
    <p:sldId id="786" r:id="rId27"/>
    <p:sldId id="691" r:id="rId28"/>
    <p:sldId id="687" r:id="rId29"/>
    <p:sldId id="690" r:id="rId30"/>
    <p:sldId id="718" r:id="rId31"/>
    <p:sldId id="754" r:id="rId32"/>
    <p:sldId id="744" r:id="rId33"/>
    <p:sldId id="730" r:id="rId34"/>
    <p:sldId id="735" r:id="rId35"/>
    <p:sldId id="790" r:id="rId36"/>
  </p:sldIdLst>
  <p:sldSz cx="9144000" cy="6858000" type="screen4x3"/>
  <p:notesSz cx="6858000" cy="99456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49" autoAdjust="0"/>
    <p:restoredTop sz="94660"/>
  </p:normalViewPr>
  <p:slideViewPr>
    <p:cSldViewPr>
      <p:cViewPr>
        <p:scale>
          <a:sx n="114" d="100"/>
          <a:sy n="114" d="100"/>
        </p:scale>
        <p:origin x="-1050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96888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542807B-889C-4E85-B1AC-25E2E75CD1EA}" type="datetimeFigureOut">
              <a:rPr lang="en-US"/>
              <a:pPr>
                <a:defRPr/>
              </a:pPr>
              <a:t>11/6/2018</a:t>
            </a:fld>
            <a:endParaRPr lang="en-US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9447214"/>
            <a:ext cx="2971800" cy="496887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84614" y="9447214"/>
            <a:ext cx="2971800" cy="496887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E7E3B3C-3A39-4F1E-9751-B6998796778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1570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96888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9DE8D27-7047-423B-A40E-77934941DC6D}" type="datetimeFigureOut">
              <a:rPr lang="en-US"/>
              <a:pPr>
                <a:defRPr/>
              </a:pPr>
              <a:t>11/6/2018</a:t>
            </a:fld>
            <a:endParaRPr lang="en-US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5" rIns="91429" bIns="45715" rtlCol="0" anchor="ctr"/>
          <a:lstStyle/>
          <a:p>
            <a:pPr lvl="0"/>
            <a:endParaRPr lang="en-US" noProof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1" y="4724401"/>
            <a:ext cx="5486400" cy="4475163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/>
          <a:p>
            <a:pPr lvl="0"/>
            <a:r>
              <a:rPr lang="da-DK" noProof="0"/>
              <a:t>Klik for at redigere typografi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en-US" noProof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47214"/>
            <a:ext cx="2971800" cy="496887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4" y="9447214"/>
            <a:ext cx="2971800" cy="496887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645D168-FEFF-4AA1-9CA2-1343D75C3E5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2242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Charles_Sanders_Peirce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en.wikipedia.org/wiki/Interpretant" TargetMode="External"/><Relationship Id="rId5" Type="http://schemas.openxmlformats.org/officeDocument/2006/relationships/hyperlink" Target="http://en.wikipedia.org/wiki/Universe_of_discourse" TargetMode="External"/><Relationship Id="rId4" Type="http://schemas.openxmlformats.org/officeDocument/2006/relationships/hyperlink" Target="http://en.wikipedia.org/wiki/Prince_Hamlet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i="1" dirty="0"/>
              <a:t>sign</a:t>
            </a:r>
            <a:r>
              <a:rPr lang="en-US" dirty="0"/>
              <a:t> (or </a:t>
            </a:r>
            <a:r>
              <a:rPr lang="en-US" i="1" dirty="0" err="1"/>
              <a:t>representamen</a:t>
            </a:r>
            <a:r>
              <a:rPr lang="en-US" dirty="0"/>
              <a:t>)</a:t>
            </a:r>
            <a:r>
              <a:rPr lang="en-US" baseline="30000" dirty="0">
                <a:hlinkClick r:id="rId3"/>
              </a:rPr>
              <a:t>[125]</a:t>
            </a:r>
            <a:r>
              <a:rPr lang="en-US" dirty="0"/>
              <a:t> represents, in the broadest possible sense of "represents". It is something interpretable as saying something about something. It is not necessarily symbolic, linguistic, or artificial. As Peirce sometimes put it (he defined </a:t>
            </a:r>
            <a:r>
              <a:rPr lang="en-US" i="1" dirty="0"/>
              <a:t>sign</a:t>
            </a:r>
            <a:r>
              <a:rPr lang="en-US" dirty="0"/>
              <a:t> at least 76 times</a:t>
            </a:r>
            <a:r>
              <a:rPr lang="en-US" baseline="30000" dirty="0">
                <a:hlinkClick r:id="rId3"/>
              </a:rPr>
              <a:t>[123]</a:t>
            </a:r>
            <a:r>
              <a:rPr lang="en-US" dirty="0"/>
              <a:t>), the sign stands </a:t>
            </a:r>
            <a:r>
              <a:rPr lang="en-US" i="1" dirty="0"/>
              <a:t>for</a:t>
            </a:r>
            <a:r>
              <a:rPr lang="en-US" dirty="0"/>
              <a:t> the object </a:t>
            </a:r>
            <a:r>
              <a:rPr lang="en-US" i="1" dirty="0"/>
              <a:t>to</a:t>
            </a:r>
            <a:r>
              <a:rPr lang="en-US" dirty="0"/>
              <a:t> the </a:t>
            </a:r>
            <a:r>
              <a:rPr lang="en-US" dirty="0" err="1"/>
              <a:t>interpretant</a:t>
            </a:r>
            <a:r>
              <a:rPr lang="en-US" dirty="0"/>
              <a:t>.</a:t>
            </a:r>
          </a:p>
          <a:p>
            <a:r>
              <a:rPr lang="en-US" dirty="0"/>
              <a:t>An </a:t>
            </a:r>
            <a:r>
              <a:rPr lang="en-US" i="1" dirty="0"/>
              <a:t>object</a:t>
            </a:r>
            <a:r>
              <a:rPr lang="en-US" dirty="0"/>
              <a:t> (or </a:t>
            </a:r>
            <a:r>
              <a:rPr lang="en-US" i="1" dirty="0"/>
              <a:t>semiotic object</a:t>
            </a:r>
            <a:r>
              <a:rPr lang="en-US" dirty="0"/>
              <a:t>) is a subject matter of a sign and an </a:t>
            </a:r>
            <a:r>
              <a:rPr lang="en-US" dirty="0" err="1"/>
              <a:t>interpretant</a:t>
            </a:r>
            <a:r>
              <a:rPr lang="en-US" dirty="0"/>
              <a:t>. It can be anything thinkable, a quality, an occurrence, a rule, etc., even fictional, such as </a:t>
            </a:r>
            <a:r>
              <a:rPr lang="en-US" dirty="0">
                <a:hlinkClick r:id="rId4" tooltip="Prince Hamlet"/>
              </a:rPr>
              <a:t>Prince Hamlet</a:t>
            </a:r>
            <a:r>
              <a:rPr lang="en-US" dirty="0"/>
              <a:t>.</a:t>
            </a:r>
            <a:r>
              <a:rPr lang="en-US" baseline="30000" dirty="0">
                <a:hlinkClick r:id="rId3"/>
              </a:rPr>
              <a:t>[126]</a:t>
            </a:r>
            <a:r>
              <a:rPr lang="en-US" dirty="0"/>
              <a:t> All of those are special or partial objects. The object most accurately is the </a:t>
            </a:r>
            <a:r>
              <a:rPr lang="en-US" dirty="0">
                <a:hlinkClick r:id="rId5" tooltip="Universe of discourse"/>
              </a:rPr>
              <a:t>universe of discourse</a:t>
            </a:r>
            <a:r>
              <a:rPr lang="en-US" dirty="0"/>
              <a:t> to which the partial or special object belongs.</a:t>
            </a:r>
            <a:r>
              <a:rPr lang="en-US" baseline="30000" dirty="0">
                <a:hlinkClick r:id="rId3"/>
              </a:rPr>
              <a:t>[126]</a:t>
            </a:r>
            <a:r>
              <a:rPr lang="en-US" dirty="0"/>
              <a:t> For instance, a perturbation of Pluto's orbit is a sign about Pluto but ultimately not only about Pluto. An object either (i) is </a:t>
            </a:r>
            <a:r>
              <a:rPr lang="en-US" i="1" dirty="0"/>
              <a:t>immediate</a:t>
            </a:r>
            <a:r>
              <a:rPr lang="en-US" dirty="0"/>
              <a:t> to a sign and is the object as represented in the sign or (ii) is a </a:t>
            </a:r>
            <a:r>
              <a:rPr lang="en-US" i="1" dirty="0"/>
              <a:t>dynamic</a:t>
            </a:r>
            <a:r>
              <a:rPr lang="en-US" dirty="0"/>
              <a:t> object, the object as it really is, on which the immediate object is founded "as on bedrock".</a:t>
            </a:r>
            <a:r>
              <a:rPr lang="en-US" baseline="30000" dirty="0">
                <a:hlinkClick r:id="rId3"/>
              </a:rPr>
              <a:t>[127]</a:t>
            </a:r>
            <a:endParaRPr lang="en-US" dirty="0"/>
          </a:p>
          <a:p>
            <a:r>
              <a:rPr lang="en-US" dirty="0"/>
              <a:t>An </a:t>
            </a:r>
            <a:r>
              <a:rPr lang="en-US" i="1" dirty="0" err="1">
                <a:hlinkClick r:id="rId6" tooltip="Interpretant"/>
              </a:rPr>
              <a:t>interpretant</a:t>
            </a:r>
            <a:r>
              <a:rPr lang="en-US" dirty="0"/>
              <a:t> (or </a:t>
            </a:r>
            <a:r>
              <a:rPr lang="en-US" i="1" dirty="0" err="1"/>
              <a:t>interpretant</a:t>
            </a:r>
            <a:r>
              <a:rPr lang="en-US" i="1" dirty="0"/>
              <a:t> sign</a:t>
            </a:r>
            <a:r>
              <a:rPr lang="en-US" dirty="0"/>
              <a:t>) is a sign's meaning or ramification as formed into a kind of idea or effect, an interpretation, human or otherwise. An </a:t>
            </a:r>
            <a:r>
              <a:rPr lang="en-US" dirty="0" err="1"/>
              <a:t>interpretant</a:t>
            </a:r>
            <a:r>
              <a:rPr lang="en-US" dirty="0"/>
              <a:t> is a sign (a) of the object and (b) of the </a:t>
            </a:r>
            <a:r>
              <a:rPr lang="en-US" dirty="0" err="1"/>
              <a:t>interpretant's</a:t>
            </a:r>
            <a:r>
              <a:rPr lang="en-US" dirty="0"/>
              <a:t> "predecessor" (the interpreted sign) as a sign of the same object. An </a:t>
            </a:r>
            <a:r>
              <a:rPr lang="en-US" dirty="0" err="1"/>
              <a:t>interpretant</a:t>
            </a:r>
            <a:r>
              <a:rPr lang="en-US" dirty="0"/>
              <a:t> either (i) is </a:t>
            </a:r>
            <a:r>
              <a:rPr lang="en-US" i="1" dirty="0"/>
              <a:t>immediate</a:t>
            </a:r>
            <a:r>
              <a:rPr lang="en-US" dirty="0"/>
              <a:t> to a sign and is a kind of quality or possibility such as a word's usual meaning, or (ii) is a </a:t>
            </a:r>
            <a:r>
              <a:rPr lang="en-US" i="1" dirty="0"/>
              <a:t>dynamic</a:t>
            </a:r>
            <a:r>
              <a:rPr lang="en-US" dirty="0"/>
              <a:t> </a:t>
            </a:r>
            <a:r>
              <a:rPr lang="en-US" dirty="0" err="1"/>
              <a:t>interpretant</a:t>
            </a:r>
            <a:r>
              <a:rPr lang="en-US" dirty="0"/>
              <a:t>, such as a state of agitation, or (iii) is a </a:t>
            </a:r>
            <a:r>
              <a:rPr lang="en-US" i="1" dirty="0"/>
              <a:t>final</a:t>
            </a:r>
            <a:r>
              <a:rPr lang="en-US" dirty="0"/>
              <a:t> or </a:t>
            </a:r>
            <a:r>
              <a:rPr lang="en-US" i="1" dirty="0"/>
              <a:t>normal</a:t>
            </a:r>
            <a:r>
              <a:rPr lang="en-US" dirty="0"/>
              <a:t> </a:t>
            </a:r>
            <a:r>
              <a:rPr lang="en-US" dirty="0" err="1"/>
              <a:t>interpretant</a:t>
            </a:r>
            <a:r>
              <a:rPr lang="en-US" dirty="0"/>
              <a:t>, a sum of the lessons which a sufficiently considered sign </a:t>
            </a:r>
            <a:r>
              <a:rPr lang="en-US" i="1" dirty="0"/>
              <a:t>would</a:t>
            </a:r>
            <a:r>
              <a:rPr lang="en-US" dirty="0"/>
              <a:t> have as effects on practice, and with which an actual </a:t>
            </a:r>
            <a:r>
              <a:rPr lang="en-US" dirty="0" err="1"/>
              <a:t>interpretant</a:t>
            </a:r>
            <a:r>
              <a:rPr lang="en-US" dirty="0"/>
              <a:t> may at most coincide.</a:t>
            </a:r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45D168-FEFF-4AA1-9CA2-1343D75C3E5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752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/>
              <a:t>Klik for at redigere titeltypografi i masteren</a:t>
            </a:r>
            <a:endParaRPr lang="en-US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  <a:endParaRPr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91CFE-FCE3-42C8-84B9-C7BA1BE44AAB}" type="datetime2">
              <a:rPr lang="da-DK" smtClean="0"/>
              <a:t>6. november 2018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ikek 8 Markedskommunikation - Internet, sociale medier og netværk</a:t>
            </a:r>
            <a:endParaRPr lang="en-US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DBAA8-40A0-4964-9114-B1958D9F8C6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  <a:endParaRPr lang="en-US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5F6DA-088E-4BE7-ACD7-E371CEC0D5A9}" type="datetime2">
              <a:rPr lang="da-DK" smtClean="0"/>
              <a:t>6. november 2018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ikek 8 Markedskommunikation - Internet, sociale medier og netværk</a:t>
            </a:r>
            <a:endParaRPr lang="en-US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6A24D-C73B-4367-A060-6FBF70A0B2D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/>
              <a:t>Klik for at redigere titeltypografi i masteren</a:t>
            </a:r>
            <a:endParaRPr lang="en-US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C6FC7-B90C-4690-8752-2D5286D0A017}" type="datetime2">
              <a:rPr lang="da-DK" smtClean="0"/>
              <a:t>6. november 2018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ikek 8 Markedskommunikation - Internet, sociale medier og netværk</a:t>
            </a:r>
            <a:endParaRPr lang="en-US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AC61A-A33C-472C-BA47-DE111D897D8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  <a:endParaRPr lang="en-US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AE81D-B08A-4713-B115-DE6BECD42342}" type="datetime2">
              <a:rPr lang="da-DK" smtClean="0"/>
              <a:t>6. november 2018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ikek 8 Markedskommunikation - Internet, sociale medier og netværk</a:t>
            </a:r>
            <a:endParaRPr lang="en-US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38D2B-9F13-4FEC-AFDA-58A58D2D66D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titeltypografi i masteren</a:t>
            </a:r>
            <a:endParaRPr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41F18-3C61-4B9F-920C-8D1DC357B044}" type="datetime2">
              <a:rPr lang="da-DK" smtClean="0"/>
              <a:t>6. november 2018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ikek 8 Markedskommunikation - Internet, sociale medier og netværk</a:t>
            </a:r>
            <a:endParaRPr lang="en-US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B7A76-94D8-44BB-8428-BFB0C772A1D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  <a:endParaRPr lang="en-US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899CB-5643-412A-BF26-512D4A417445}" type="datetime2">
              <a:rPr lang="da-DK" smtClean="0"/>
              <a:t>6. november 2018</a:t>
            </a:fld>
            <a:endParaRPr lang="en-US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ikek 8 Markedskommunikation - Internet, sociale medier og netværk</a:t>
            </a:r>
            <a:endParaRPr lang="en-US"/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348EE-6476-4E41-A8B2-82AA64F6836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 i masteren</a:t>
            </a:r>
            <a:endParaRPr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7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ACCC4-7506-49FF-ACD9-59A97B354051}" type="datetime2">
              <a:rPr lang="da-DK" smtClean="0"/>
              <a:t>6. november 2018</a:t>
            </a:fld>
            <a:endParaRPr lang="en-US"/>
          </a:p>
        </p:txBody>
      </p:sp>
      <p:sp>
        <p:nvSpPr>
          <p:cNvPr id="8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ikek 8 Markedskommunikation - Internet, sociale medier og netværk</a:t>
            </a:r>
            <a:endParaRPr lang="en-US"/>
          </a:p>
        </p:txBody>
      </p:sp>
      <p:sp>
        <p:nvSpPr>
          <p:cNvPr id="9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77D78-61A7-42B5-ABD3-DF0CAE3A84B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  <a:endParaRPr lang="en-US"/>
          </a:p>
        </p:txBody>
      </p:sp>
      <p:sp>
        <p:nvSpPr>
          <p:cNvPr id="3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6F274-1627-4E48-B8D0-DF28C7C45C64}" type="datetime2">
              <a:rPr lang="da-DK" smtClean="0"/>
              <a:t>6. november 2018</a:t>
            </a:fld>
            <a:endParaRPr lang="en-US"/>
          </a:p>
        </p:txBody>
      </p:sp>
      <p:sp>
        <p:nvSpPr>
          <p:cNvPr id="4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ikek 8 Markedskommunikation - Internet, sociale medier og netværk</a:t>
            </a:r>
            <a:endParaRPr lang="en-US"/>
          </a:p>
        </p:txBody>
      </p:sp>
      <p:sp>
        <p:nvSpPr>
          <p:cNvPr id="5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CAD24-61B3-412D-9333-71FC7204280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7A532-46C6-41CB-B9EB-796C01D20649}" type="datetime2">
              <a:rPr lang="da-DK" smtClean="0"/>
              <a:t>6. november 2018</a:t>
            </a:fld>
            <a:endParaRPr lang="en-US"/>
          </a:p>
        </p:txBody>
      </p:sp>
      <p:sp>
        <p:nvSpPr>
          <p:cNvPr id="3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ikek 8 Markedskommunikation - Internet, sociale medier og netværk</a:t>
            </a:r>
            <a:endParaRPr lang="en-US"/>
          </a:p>
        </p:txBody>
      </p:sp>
      <p:sp>
        <p:nvSpPr>
          <p:cNvPr id="4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71149-3732-4DE6-B6EF-4D84A20E43B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titeltypografi i masteren</a:t>
            </a:r>
            <a:endParaRPr lang="en-US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CBF9B-5A2E-4B3B-A5BE-64C348E694D2}" type="datetime2">
              <a:rPr lang="da-DK" smtClean="0"/>
              <a:t>6. november 2018</a:t>
            </a:fld>
            <a:endParaRPr lang="en-US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ikek 8 Markedskommunikation - Internet, sociale medier og netværk</a:t>
            </a:r>
            <a:endParaRPr lang="en-US"/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0C288-47CA-41C5-B3A8-516809631C0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titeltypografi i masteren</a:t>
            </a:r>
            <a:endParaRPr lang="en-US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0BAF5-386C-4C3D-B017-FE3D8598690A}" type="datetime2">
              <a:rPr lang="da-DK" smtClean="0"/>
              <a:t>6. november 2018</a:t>
            </a:fld>
            <a:endParaRPr lang="en-US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ikek 8 Markedskommunikation - Internet, sociale medier og netværk</a:t>
            </a:r>
            <a:endParaRPr lang="en-US"/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37663-E78A-4E5D-883F-6AC9D207174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dsholder til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titeltypografi i masteren</a:t>
            </a:r>
            <a:endParaRPr lang="en-US"/>
          </a:p>
        </p:txBody>
      </p:sp>
      <p:sp>
        <p:nvSpPr>
          <p:cNvPr id="1027" name="Pladsholder til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04995D5-E12F-43D6-88F3-3E272CF3F3A0}" type="datetime2">
              <a:rPr lang="da-DK" smtClean="0"/>
              <a:t>6. november 2018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a-DK"/>
              <a:t>ikek 8 Markedskommunikation - Internet, sociale medier og netværk</a:t>
            </a:r>
            <a:endParaRPr lang="en-US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1F00AAA-5878-41E7-841C-3263E79FFCC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youtube.com/watch?v=bAlmUAod6as&amp;list=UUzDIsPJjO0K5P00jG8JjlRg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nytimes.com/2008/12/11/business/media/11youtube.html?hp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user/WHATTHEBUCKSHOW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time.com/5324130/most-influential-internet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megalytic.com/blog/tracking-youtube-videos-using-google-analytics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twiki.org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youtube.com/watch?v=ftuUiXpFhwU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ww.forbes.com/sites/jaysondemers/2014/11/03/how-one-hotel-ruined-its-reputation-by-penalizing-negative-reviews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ted.com/talks/wael_ghonim_inside_the_egyptian_revolution.html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theintercept.com/2018/08/28/google-china-censorship-plan-human-rights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stuffwhitepeoplelike.com/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14348" y="1862510"/>
            <a:ext cx="7772400" cy="22145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a-DK" dirty="0"/>
              <a:t>Interkulturel Erhvervskommunikation </a:t>
            </a:r>
            <a:br>
              <a:rPr lang="da-DK" dirty="0"/>
            </a:br>
            <a:r>
              <a:rPr lang="en-US" dirty="0" err="1"/>
              <a:t>ikek</a:t>
            </a:r>
            <a:r>
              <a:rPr lang="en-US" dirty="0"/>
              <a:t> 8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da-DK" sz="3600" dirty="0">
                <a:ea typeface="Calibri"/>
                <a:cs typeface="Times New Roman"/>
              </a:rPr>
              <a:t>Internet, </a:t>
            </a:r>
            <a:r>
              <a:rPr lang="da-DK" sz="3600" dirty="0"/>
              <a:t>s</a:t>
            </a:r>
            <a:r>
              <a:rPr lang="da-DK" sz="3600" dirty="0">
                <a:ea typeface="Calibri"/>
                <a:cs typeface="Times New Roman"/>
              </a:rPr>
              <a:t>ociale medier og netværk</a:t>
            </a:r>
            <a:br>
              <a:rPr lang="da-DK" sz="3600" dirty="0">
                <a:ea typeface="Calibri"/>
                <a:cs typeface="Times New Roman"/>
              </a:rPr>
            </a:br>
            <a:r>
              <a:rPr lang="da-DK" sz="3600" dirty="0">
                <a:ea typeface="Calibri"/>
                <a:cs typeface="Times New Roman"/>
              </a:rPr>
              <a:t>Kulturelle absurditeter ved Kathrine </a:t>
            </a:r>
            <a:r>
              <a:rPr lang="da-DK" sz="3600" dirty="0" err="1">
                <a:ea typeface="Calibri"/>
                <a:cs typeface="Times New Roman"/>
              </a:rPr>
              <a:t>Kaaris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3600" dirty="0"/>
              <a:t>epi - KU 2018</a:t>
            </a:r>
          </a:p>
        </p:txBody>
      </p:sp>
      <p:sp>
        <p:nvSpPr>
          <p:cNvPr id="2055" name="Tekstboks 6"/>
          <p:cNvSpPr txBox="1">
            <a:spLocks noChangeArrowheads="1"/>
          </p:cNvSpPr>
          <p:nvPr/>
        </p:nvSpPr>
        <p:spPr bwMode="auto">
          <a:xfrm>
            <a:off x="1500166" y="5702874"/>
            <a:ext cx="621510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a-DK" dirty="0"/>
              <a:t>Netværket omkring dig og det, netværket siger om dig, er lig med budskabet i digitalt netværkskommunikation.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3A23-B737-4C33-A2FD-98F81AA3CBB2}" type="datetime2">
              <a:rPr lang="da-DK" smtClean="0"/>
              <a:t>6. november 2018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ikek 8 Markedskommunikation - Internet, sociale medier og netværk</a:t>
            </a:r>
            <a:endParaRPr lang="en-US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2007-BD0B-404B-A3D2-1FB5E385FA9D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229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9" y="-603448"/>
            <a:ext cx="12411121" cy="746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6254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22D90-537E-4008-AF78-E04AE7A7AA3A}" type="datetime2">
              <a:rPr lang="da-DK" smtClean="0"/>
              <a:t>6. november 2018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ikek 8 Markedskommunikation - Internet, sociale medier og netværk</a:t>
            </a:r>
            <a:endParaRPr lang="en-US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2007-BD0B-404B-A3D2-1FB5E385FA9D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126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2856" y="-214586"/>
            <a:ext cx="16002000" cy="962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A3E95-A2B2-4B94-A263-51EE11795CC8}" type="datetime2">
              <a:rPr lang="da-DK" smtClean="0"/>
              <a:t>6. november 2018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ikek 8 Markedskommunikation - Internet, sociale medier og netværk</a:t>
            </a:r>
            <a:endParaRPr lang="en-US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2007-BD0B-404B-A3D2-1FB5E385FA9D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122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6872" y="-819472"/>
            <a:ext cx="15240000" cy="857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2440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A3E95-A2B2-4B94-A263-51EE11795CC8}" type="datetime2">
              <a:rPr lang="da-DK" smtClean="0"/>
              <a:t>6. november 2018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ikek 8 Markedskommunikation - Internet, sociale medier og netværk</a:t>
            </a:r>
            <a:endParaRPr lang="en-US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2007-BD0B-404B-A3D2-1FB5E385FA9D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8442" y="-1263076"/>
            <a:ext cx="13496484" cy="759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71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2051720" y="142852"/>
            <a:ext cx="6635080" cy="6286543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en-US" sz="2400" dirty="0">
                <a:ea typeface="Calibri"/>
                <a:cs typeface="Times New Roman"/>
              </a:rPr>
              <a:t>Lon </a:t>
            </a:r>
            <a:r>
              <a:rPr lang="en-US" sz="2400" dirty="0" err="1">
                <a:ea typeface="Calibri"/>
                <a:cs typeface="Times New Roman"/>
              </a:rPr>
              <a:t>Safko</a:t>
            </a:r>
            <a:r>
              <a:rPr lang="en-US" sz="2400" dirty="0">
                <a:ea typeface="Calibri"/>
                <a:cs typeface="Times New Roman"/>
              </a:rPr>
              <a:t>, David Brake: The four pillars of Social Media Strategy</a:t>
            </a:r>
          </a:p>
          <a:p>
            <a:pPr>
              <a:buNone/>
            </a:pPr>
            <a:r>
              <a:rPr lang="en-US" sz="2400" dirty="0" err="1"/>
              <a:t>Kommentér</a:t>
            </a:r>
            <a:r>
              <a:rPr lang="en-US" sz="2400" dirty="0"/>
              <a:t> </a:t>
            </a:r>
            <a:r>
              <a:rPr lang="en-US" sz="2400" dirty="0" err="1"/>
              <a:t>på</a:t>
            </a:r>
            <a:r>
              <a:rPr lang="en-US" sz="2400" dirty="0"/>
              <a:t> Christian Landers </a:t>
            </a:r>
            <a:r>
              <a:rPr lang="en-US" sz="2400" dirty="0" err="1"/>
              <a:t>og</a:t>
            </a:r>
            <a:r>
              <a:rPr lang="en-US" sz="2400" dirty="0"/>
              <a:t> Michael </a:t>
            </a:r>
            <a:r>
              <a:rPr lang="en-US" sz="2400" dirty="0" err="1"/>
              <a:t>Buckleys</a:t>
            </a:r>
            <a:r>
              <a:rPr lang="en-US" sz="2400" dirty="0"/>
              <a:t> blogs.</a:t>
            </a:r>
          </a:p>
          <a:p>
            <a:pPr>
              <a:buNone/>
            </a:pPr>
            <a:endParaRPr lang="en-US" sz="2400" i="1" dirty="0"/>
          </a:p>
          <a:p>
            <a:pPr>
              <a:buNone/>
            </a:pPr>
            <a:r>
              <a:rPr lang="en-US" sz="2400" dirty="0" err="1"/>
              <a:t>Hvilken</a:t>
            </a:r>
            <a:r>
              <a:rPr lang="en-US" sz="2400" dirty="0"/>
              <a:t> </a:t>
            </a:r>
            <a:r>
              <a:rPr lang="en-US" sz="2400" dirty="0" err="1"/>
              <a:t>fordel</a:t>
            </a:r>
            <a:r>
              <a:rPr lang="en-US" sz="2400" dirty="0"/>
              <a:t> </a:t>
            </a:r>
            <a:r>
              <a:rPr lang="en-US" sz="2400" dirty="0" err="1"/>
              <a:t>har</a:t>
            </a:r>
            <a:r>
              <a:rPr lang="en-US" sz="2400" dirty="0"/>
              <a:t> </a:t>
            </a:r>
            <a:r>
              <a:rPr lang="en-US" sz="2400" dirty="0" err="1"/>
              <a:t>kundekontakt</a:t>
            </a:r>
            <a:r>
              <a:rPr lang="en-US" sz="2400" dirty="0"/>
              <a:t> </a:t>
            </a:r>
            <a:r>
              <a:rPr lang="en-US" sz="2400" dirty="0" err="1"/>
              <a:t>gennem</a:t>
            </a:r>
            <a:r>
              <a:rPr lang="en-US" sz="2400" dirty="0"/>
              <a:t> </a:t>
            </a:r>
            <a:r>
              <a:rPr lang="en-US" sz="2400" dirty="0" err="1"/>
              <a:t>SoMe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forhold</a:t>
            </a:r>
            <a:r>
              <a:rPr lang="en-US" sz="2400" dirty="0"/>
              <a:t> </a:t>
            </a:r>
            <a:r>
              <a:rPr lang="en-US" sz="2400" dirty="0" err="1"/>
              <a:t>til</a:t>
            </a:r>
            <a:r>
              <a:rPr lang="en-US" sz="2400" dirty="0"/>
              <a:t> </a:t>
            </a:r>
            <a:r>
              <a:rPr lang="en-US" sz="2400" dirty="0" err="1"/>
              <a:t>traditionelle</a:t>
            </a:r>
            <a:r>
              <a:rPr lang="en-US" sz="2400" dirty="0"/>
              <a:t> </a:t>
            </a:r>
            <a:r>
              <a:rPr lang="en-US" sz="2400" dirty="0" err="1"/>
              <a:t>kanaler</a:t>
            </a:r>
            <a:r>
              <a:rPr lang="en-US" sz="2400" dirty="0"/>
              <a:t>?</a:t>
            </a:r>
          </a:p>
          <a:p>
            <a:r>
              <a:rPr lang="en-US" sz="2400" dirty="0" err="1"/>
              <a:t>Involvering</a:t>
            </a:r>
            <a:r>
              <a:rPr lang="en-US" sz="2400" dirty="0"/>
              <a:t> </a:t>
            </a:r>
            <a:r>
              <a:rPr lang="en-US" sz="2400" dirty="0" err="1"/>
              <a:t>af</a:t>
            </a:r>
            <a:r>
              <a:rPr lang="en-US" sz="2400" dirty="0"/>
              <a:t> </a:t>
            </a:r>
            <a:r>
              <a:rPr lang="en-US" sz="2400" dirty="0" err="1"/>
              <a:t>brugere</a:t>
            </a:r>
            <a:endParaRPr lang="en-US" sz="2400" dirty="0"/>
          </a:p>
          <a:p>
            <a:pPr>
              <a:buNone/>
            </a:pPr>
            <a:endParaRPr lang="en-US" sz="2400" dirty="0"/>
          </a:p>
          <a:p>
            <a:endParaRPr lang="en-US" sz="2400" dirty="0"/>
          </a:p>
          <a:p>
            <a:pPr>
              <a:buNone/>
            </a:pPr>
            <a:endParaRPr lang="en-US" sz="2400" dirty="0"/>
          </a:p>
          <a:p>
            <a:pPr>
              <a:buNone/>
            </a:pPr>
            <a:endParaRPr lang="en-US" sz="24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94F72-02A0-406D-9EFB-892D1ACC0A38}" type="datetime2">
              <a:rPr lang="da-DK" smtClean="0"/>
              <a:t>6. november 2018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ikek 8 Markedskommunikation - Internet, sociale medier og netværk</a:t>
            </a:r>
            <a:endParaRPr lang="en-US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2007-BD0B-404B-A3D2-1FB5E385FA9D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Tekstboks 7"/>
          <p:cNvSpPr txBox="1"/>
          <p:nvPr/>
        </p:nvSpPr>
        <p:spPr>
          <a:xfrm>
            <a:off x="0" y="1628800"/>
            <a:ext cx="205172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da-DK" sz="1600" dirty="0">
                <a:latin typeface="+mj-lt"/>
              </a:rPr>
              <a:t>Opsamling fra modul 7</a:t>
            </a:r>
          </a:p>
          <a:p>
            <a:pPr fontAlgn="t"/>
            <a:r>
              <a:rPr lang="da-DK" sz="1600" dirty="0">
                <a:latin typeface="+mj-lt"/>
              </a:rPr>
              <a:t>Modtagere/afsendere</a:t>
            </a:r>
          </a:p>
          <a:p>
            <a:pPr fontAlgn="t"/>
            <a:r>
              <a:rPr lang="da-DK" sz="1600" dirty="0">
                <a:latin typeface="+mj-lt"/>
              </a:rPr>
              <a:t>Sociale medier som</a:t>
            </a:r>
          </a:p>
          <a:p>
            <a:pPr fontAlgn="t"/>
            <a:r>
              <a:rPr lang="da-DK" sz="1600" dirty="0">
                <a:latin typeface="+mj-lt"/>
              </a:rPr>
              <a:t>forretning</a:t>
            </a:r>
          </a:p>
          <a:p>
            <a:pPr fontAlgn="t"/>
            <a:r>
              <a:rPr lang="da-DK" sz="1600" dirty="0">
                <a:solidFill>
                  <a:srgbClr val="FF0000"/>
                </a:solidFill>
                <a:latin typeface="+mj-lt"/>
              </a:rPr>
              <a:t>Sociale medier som</a:t>
            </a:r>
          </a:p>
          <a:p>
            <a:pPr fontAlgn="t"/>
            <a:r>
              <a:rPr lang="da-DK" sz="1600" dirty="0">
                <a:solidFill>
                  <a:srgbClr val="FF0000"/>
                </a:solidFill>
                <a:latin typeface="+mj-lt"/>
              </a:rPr>
              <a:t>promotionskanal</a:t>
            </a:r>
          </a:p>
          <a:p>
            <a:pPr fontAlgn="t"/>
            <a:r>
              <a:rPr lang="da-DK" sz="1600" dirty="0">
                <a:latin typeface="+mj-lt"/>
              </a:rPr>
              <a:t>Company Wiki</a:t>
            </a:r>
          </a:p>
          <a:p>
            <a:pPr fontAlgn="t"/>
            <a:r>
              <a:rPr lang="da-DK" sz="1600" dirty="0" err="1">
                <a:latin typeface="+mj-lt"/>
              </a:rPr>
              <a:t>Safkos</a:t>
            </a:r>
            <a:r>
              <a:rPr lang="da-DK" sz="1600" dirty="0">
                <a:latin typeface="+mj-lt"/>
              </a:rPr>
              <a:t> 4 søjler</a:t>
            </a:r>
          </a:p>
          <a:p>
            <a:pPr fontAlgn="t"/>
            <a:r>
              <a:rPr lang="da-DK" sz="1600" dirty="0">
                <a:latin typeface="+mj-lt"/>
              </a:rPr>
              <a:t>Kontrol / indflydelse</a:t>
            </a:r>
          </a:p>
          <a:p>
            <a:pPr fontAlgn="t"/>
            <a:r>
              <a:rPr lang="da-DK" sz="1600" dirty="0">
                <a:latin typeface="+mj-lt"/>
              </a:rPr>
              <a:t>Sociale implikationer</a:t>
            </a:r>
          </a:p>
          <a:p>
            <a:pPr fontAlgn="t"/>
            <a:r>
              <a:rPr lang="da-DK" sz="1600" dirty="0">
                <a:latin typeface="+mj-lt"/>
              </a:rPr>
              <a:t>Nye sociale normer</a:t>
            </a:r>
          </a:p>
          <a:p>
            <a:pPr fontAlgn="t"/>
            <a:r>
              <a:rPr lang="da-DK" sz="1600" dirty="0" err="1">
                <a:latin typeface="+mj-lt"/>
              </a:rPr>
              <a:t>Relationship</a:t>
            </a:r>
            <a:r>
              <a:rPr lang="da-DK" sz="1600" dirty="0">
                <a:latin typeface="+mj-lt"/>
              </a:rPr>
              <a:t> marketing</a:t>
            </a:r>
          </a:p>
          <a:p>
            <a:pPr fontAlgn="t"/>
            <a:r>
              <a:rPr lang="da-DK" sz="1600" dirty="0">
                <a:latin typeface="+mj-lt"/>
              </a:rPr>
              <a:t>Gruppeopgave</a:t>
            </a:r>
          </a:p>
          <a:p>
            <a:pPr fontAlgn="t"/>
            <a:endParaRPr lang="da-DK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97FC1-01B4-470F-8F95-BB140EE81C90}" type="datetime2">
              <a:rPr lang="da-DK" smtClean="0"/>
              <a:t>6. november 2018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ikek 8 Markedskommunikation - Internet, sociale medier og netværk</a:t>
            </a:r>
            <a:endParaRPr lang="en-US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2007-BD0B-404B-A3D2-1FB5E385FA9D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2" name="Billed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" y="-599723"/>
            <a:ext cx="13258800" cy="745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561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2051720" y="142852"/>
            <a:ext cx="6635080" cy="6286543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en-US" sz="2400" dirty="0">
                <a:ea typeface="Calibri"/>
                <a:cs typeface="Times New Roman"/>
              </a:rPr>
              <a:t>Lon </a:t>
            </a:r>
            <a:r>
              <a:rPr lang="en-US" sz="2400" dirty="0" err="1">
                <a:ea typeface="Calibri"/>
                <a:cs typeface="Times New Roman"/>
              </a:rPr>
              <a:t>Safko</a:t>
            </a:r>
            <a:r>
              <a:rPr lang="en-US" sz="2400" dirty="0">
                <a:ea typeface="Calibri"/>
                <a:cs typeface="Times New Roman"/>
              </a:rPr>
              <a:t>, David Brake: The four pillars of Social Media Strategy</a:t>
            </a:r>
          </a:p>
          <a:p>
            <a:pPr>
              <a:buNone/>
            </a:pPr>
            <a:r>
              <a:rPr lang="en-US" sz="2400" dirty="0" err="1"/>
              <a:t>Kommentér</a:t>
            </a:r>
            <a:r>
              <a:rPr lang="en-US" sz="2400" dirty="0"/>
              <a:t> </a:t>
            </a:r>
            <a:r>
              <a:rPr lang="en-US" sz="2400" dirty="0" err="1"/>
              <a:t>på</a:t>
            </a:r>
            <a:r>
              <a:rPr lang="en-US" sz="2400" dirty="0"/>
              <a:t> Christian Landers </a:t>
            </a:r>
            <a:r>
              <a:rPr lang="en-US" sz="2400" dirty="0" err="1"/>
              <a:t>og</a:t>
            </a:r>
            <a:r>
              <a:rPr lang="en-US" sz="2400" dirty="0"/>
              <a:t> Michael </a:t>
            </a:r>
            <a:r>
              <a:rPr lang="en-US" sz="2400" dirty="0" err="1"/>
              <a:t>Buckleys</a:t>
            </a:r>
            <a:r>
              <a:rPr lang="en-US" sz="2400" dirty="0"/>
              <a:t> blogs.</a:t>
            </a:r>
          </a:p>
          <a:p>
            <a:pPr>
              <a:buNone/>
            </a:pPr>
            <a:endParaRPr lang="en-US" sz="2400" i="1" dirty="0"/>
          </a:p>
          <a:p>
            <a:pPr>
              <a:buNone/>
            </a:pPr>
            <a:r>
              <a:rPr lang="en-US" sz="2400" dirty="0" err="1"/>
              <a:t>Hvilken</a:t>
            </a:r>
            <a:r>
              <a:rPr lang="en-US" sz="2400" dirty="0"/>
              <a:t> </a:t>
            </a:r>
            <a:r>
              <a:rPr lang="en-US" sz="2400" dirty="0" err="1"/>
              <a:t>fordel</a:t>
            </a:r>
            <a:r>
              <a:rPr lang="en-US" sz="2400" dirty="0"/>
              <a:t> </a:t>
            </a:r>
            <a:r>
              <a:rPr lang="en-US" sz="2400" dirty="0" err="1"/>
              <a:t>har</a:t>
            </a:r>
            <a:r>
              <a:rPr lang="en-US" sz="2400" dirty="0"/>
              <a:t> </a:t>
            </a:r>
            <a:r>
              <a:rPr lang="en-US" sz="2400" dirty="0" err="1"/>
              <a:t>kundekontakt</a:t>
            </a:r>
            <a:r>
              <a:rPr lang="en-US" sz="2400" dirty="0"/>
              <a:t> </a:t>
            </a:r>
            <a:r>
              <a:rPr lang="en-US" sz="2400" dirty="0" err="1"/>
              <a:t>gennem</a:t>
            </a:r>
            <a:r>
              <a:rPr lang="en-US" sz="2400" dirty="0"/>
              <a:t> blog </a:t>
            </a:r>
            <a:r>
              <a:rPr lang="en-US" sz="2400" dirty="0" err="1"/>
              <a:t>eller</a:t>
            </a:r>
            <a:r>
              <a:rPr lang="en-US" sz="2400" dirty="0"/>
              <a:t> f.eks. Youtube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forhold</a:t>
            </a:r>
            <a:r>
              <a:rPr lang="en-US" sz="2400" dirty="0"/>
              <a:t> </a:t>
            </a:r>
            <a:r>
              <a:rPr lang="en-US" sz="2400" dirty="0" err="1"/>
              <a:t>til</a:t>
            </a:r>
            <a:r>
              <a:rPr lang="en-US" sz="2400" dirty="0"/>
              <a:t> </a:t>
            </a:r>
            <a:r>
              <a:rPr lang="en-US" sz="2400" dirty="0" err="1"/>
              <a:t>traditionelle</a:t>
            </a:r>
            <a:r>
              <a:rPr lang="en-US" sz="2400" dirty="0"/>
              <a:t> </a:t>
            </a:r>
            <a:r>
              <a:rPr lang="en-US" sz="2400" dirty="0" err="1"/>
              <a:t>kanaler</a:t>
            </a:r>
            <a:r>
              <a:rPr lang="en-US" sz="2400" dirty="0"/>
              <a:t>?</a:t>
            </a:r>
          </a:p>
          <a:p>
            <a:r>
              <a:rPr lang="en-US" sz="2400" dirty="0" err="1"/>
              <a:t>Involvering</a:t>
            </a:r>
            <a:r>
              <a:rPr lang="en-US" sz="2400" dirty="0"/>
              <a:t> </a:t>
            </a:r>
            <a:r>
              <a:rPr lang="en-US" sz="2400" dirty="0" err="1"/>
              <a:t>af</a:t>
            </a:r>
            <a:r>
              <a:rPr lang="en-US" sz="2400" dirty="0"/>
              <a:t> </a:t>
            </a:r>
            <a:r>
              <a:rPr lang="en-US" sz="2400" dirty="0" err="1"/>
              <a:t>brugere</a:t>
            </a:r>
            <a:endParaRPr lang="en-US" sz="2400" dirty="0"/>
          </a:p>
          <a:p>
            <a:r>
              <a:rPr lang="en-US" sz="2400" dirty="0"/>
              <a:t>Tracking </a:t>
            </a:r>
          </a:p>
          <a:p>
            <a:pPr>
              <a:buNone/>
            </a:pPr>
            <a:endParaRPr lang="en-US" sz="2400" dirty="0"/>
          </a:p>
          <a:p>
            <a:endParaRPr lang="en-US" sz="2400" dirty="0"/>
          </a:p>
          <a:p>
            <a:pPr>
              <a:buNone/>
            </a:pPr>
            <a:endParaRPr lang="en-US" sz="2400" dirty="0"/>
          </a:p>
          <a:p>
            <a:pPr>
              <a:buNone/>
            </a:pPr>
            <a:endParaRPr lang="en-US" sz="24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D56E1-34C9-43D3-BF48-802E4658F451}" type="datetime2">
              <a:rPr lang="da-DK" smtClean="0"/>
              <a:t>6. november 2018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ikek 8 Markedskommunikation - Internet, sociale medier og netværk</a:t>
            </a:r>
            <a:endParaRPr lang="en-US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2007-BD0B-404B-A3D2-1FB5E385FA9D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" name="Tekstboks 7"/>
          <p:cNvSpPr txBox="1"/>
          <p:nvPr/>
        </p:nvSpPr>
        <p:spPr>
          <a:xfrm>
            <a:off x="0" y="1628800"/>
            <a:ext cx="205172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da-DK" sz="1600" dirty="0">
                <a:latin typeface="+mj-lt"/>
              </a:rPr>
              <a:t>Opsamling fra modul 7</a:t>
            </a:r>
          </a:p>
          <a:p>
            <a:pPr fontAlgn="t"/>
            <a:r>
              <a:rPr lang="da-DK" sz="1600" dirty="0">
                <a:latin typeface="+mj-lt"/>
              </a:rPr>
              <a:t>Modtagere/afsendere</a:t>
            </a:r>
          </a:p>
          <a:p>
            <a:pPr fontAlgn="t"/>
            <a:r>
              <a:rPr lang="da-DK" sz="1600" dirty="0">
                <a:latin typeface="+mj-lt"/>
              </a:rPr>
              <a:t>Sociale medier som</a:t>
            </a:r>
          </a:p>
          <a:p>
            <a:pPr fontAlgn="t"/>
            <a:r>
              <a:rPr lang="da-DK" sz="1600" dirty="0">
                <a:latin typeface="+mj-lt"/>
              </a:rPr>
              <a:t>forretning</a:t>
            </a:r>
          </a:p>
          <a:p>
            <a:pPr fontAlgn="t"/>
            <a:r>
              <a:rPr lang="da-DK" sz="1600" dirty="0">
                <a:solidFill>
                  <a:srgbClr val="FF0000"/>
                </a:solidFill>
                <a:latin typeface="+mj-lt"/>
              </a:rPr>
              <a:t>Sociale medier som</a:t>
            </a:r>
          </a:p>
          <a:p>
            <a:pPr fontAlgn="t"/>
            <a:r>
              <a:rPr lang="da-DK" sz="1600" dirty="0">
                <a:solidFill>
                  <a:srgbClr val="FF0000"/>
                </a:solidFill>
                <a:latin typeface="+mj-lt"/>
              </a:rPr>
              <a:t>promotionskanal</a:t>
            </a:r>
          </a:p>
          <a:p>
            <a:pPr fontAlgn="t"/>
            <a:r>
              <a:rPr lang="da-DK" sz="1600" dirty="0">
                <a:latin typeface="+mj-lt"/>
              </a:rPr>
              <a:t>Company Wiki</a:t>
            </a:r>
          </a:p>
          <a:p>
            <a:pPr fontAlgn="t"/>
            <a:r>
              <a:rPr lang="da-DK" sz="1600" dirty="0" err="1">
                <a:latin typeface="+mj-lt"/>
              </a:rPr>
              <a:t>Safkos</a:t>
            </a:r>
            <a:r>
              <a:rPr lang="da-DK" sz="1600" dirty="0">
                <a:latin typeface="+mj-lt"/>
              </a:rPr>
              <a:t> 4 søjler</a:t>
            </a:r>
          </a:p>
          <a:p>
            <a:pPr fontAlgn="t"/>
            <a:r>
              <a:rPr lang="da-DK" sz="1600" dirty="0">
                <a:latin typeface="+mj-lt"/>
              </a:rPr>
              <a:t>Kontrol / indflydelse</a:t>
            </a:r>
          </a:p>
          <a:p>
            <a:pPr fontAlgn="t"/>
            <a:r>
              <a:rPr lang="da-DK" sz="1600" dirty="0">
                <a:latin typeface="+mj-lt"/>
              </a:rPr>
              <a:t>Sociale implikationer</a:t>
            </a:r>
          </a:p>
          <a:p>
            <a:pPr fontAlgn="t"/>
            <a:r>
              <a:rPr lang="da-DK" sz="1600" dirty="0">
                <a:latin typeface="+mj-lt"/>
              </a:rPr>
              <a:t>Nye sociale normer</a:t>
            </a:r>
          </a:p>
          <a:p>
            <a:pPr fontAlgn="t"/>
            <a:r>
              <a:rPr lang="da-DK" sz="1600" dirty="0" err="1">
                <a:latin typeface="+mj-lt"/>
              </a:rPr>
              <a:t>Relationship</a:t>
            </a:r>
            <a:r>
              <a:rPr lang="da-DK" sz="1600" dirty="0">
                <a:latin typeface="+mj-lt"/>
              </a:rPr>
              <a:t> marketing</a:t>
            </a:r>
          </a:p>
          <a:p>
            <a:pPr fontAlgn="t"/>
            <a:r>
              <a:rPr lang="da-DK" sz="1600" dirty="0">
                <a:latin typeface="+mj-lt"/>
              </a:rPr>
              <a:t>Gruppeopgave</a:t>
            </a:r>
          </a:p>
          <a:p>
            <a:pPr fontAlgn="t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1480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AE72E-C467-4928-B74C-B2A58CD8857C}" type="datetime2">
              <a:rPr lang="da-DK" smtClean="0"/>
              <a:t>6. november 2018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ikek 8 Markedskommunikation - Internet, sociale medier og netværk</a:t>
            </a:r>
            <a:endParaRPr lang="en-US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2007-BD0B-404B-A3D2-1FB5E385FA9D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331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459432"/>
            <a:ext cx="12171570" cy="731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2051720" y="142852"/>
            <a:ext cx="6635080" cy="628654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err="1"/>
              <a:t>Kommentér</a:t>
            </a:r>
            <a:r>
              <a:rPr lang="en-US" sz="2400" dirty="0"/>
              <a:t> </a:t>
            </a:r>
            <a:r>
              <a:rPr lang="en-US" sz="2400" dirty="0" err="1"/>
              <a:t>ideen</a:t>
            </a:r>
            <a:r>
              <a:rPr lang="en-US" sz="2400" dirty="0"/>
              <a:t> om en Company Wiki - </a:t>
            </a:r>
            <a:r>
              <a:rPr lang="en-US" sz="2400" dirty="0" err="1"/>
              <a:t>vil</a:t>
            </a:r>
            <a:r>
              <a:rPr lang="en-US" sz="2400" dirty="0"/>
              <a:t> en </a:t>
            </a:r>
            <a:r>
              <a:rPr lang="en-US" sz="2400" dirty="0" err="1"/>
              <a:t>sådan</a:t>
            </a:r>
            <a:r>
              <a:rPr lang="en-US" sz="2400" dirty="0"/>
              <a:t> </a:t>
            </a:r>
            <a:r>
              <a:rPr lang="en-US" sz="2400" dirty="0" err="1"/>
              <a:t>kunne</a:t>
            </a:r>
            <a:r>
              <a:rPr lang="en-US" sz="2400" dirty="0"/>
              <a:t> </a:t>
            </a:r>
            <a:r>
              <a:rPr lang="en-US" sz="2400" dirty="0" err="1"/>
              <a:t>bruges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jeres</a:t>
            </a:r>
            <a:r>
              <a:rPr lang="en-US" sz="2400" dirty="0"/>
              <a:t> </a:t>
            </a:r>
            <a:r>
              <a:rPr lang="en-US" sz="2400" dirty="0" err="1"/>
              <a:t>virksonhed</a:t>
            </a:r>
            <a:r>
              <a:rPr lang="en-US" sz="2400" dirty="0"/>
              <a:t>?</a:t>
            </a:r>
          </a:p>
          <a:p>
            <a:r>
              <a:rPr lang="en-US" sz="2400" dirty="0"/>
              <a:t>Company Wiki </a:t>
            </a:r>
            <a:r>
              <a:rPr lang="en-US" sz="2400" dirty="0" err="1"/>
              <a:t>som</a:t>
            </a:r>
            <a:r>
              <a:rPr lang="en-US" sz="2400" dirty="0"/>
              <a:t> </a:t>
            </a:r>
            <a:r>
              <a:rPr lang="en-US" sz="2400" dirty="0" err="1"/>
              <a:t>synliggørelse</a:t>
            </a:r>
            <a:r>
              <a:rPr lang="en-US" sz="2400" dirty="0"/>
              <a:t> </a:t>
            </a:r>
            <a:r>
              <a:rPr lang="en-US" sz="2400" dirty="0" err="1"/>
              <a:t>af</a:t>
            </a:r>
            <a:r>
              <a:rPr lang="en-US" sz="2400" dirty="0"/>
              <a:t> </a:t>
            </a:r>
            <a:r>
              <a:rPr lang="en-US" sz="2400" dirty="0" err="1"/>
              <a:t>samarbejde</a:t>
            </a:r>
            <a:r>
              <a:rPr lang="en-US" sz="2400" dirty="0"/>
              <a:t>.</a:t>
            </a:r>
          </a:p>
          <a:p>
            <a:pPr>
              <a:buNone/>
            </a:pPr>
            <a:endParaRPr lang="en-US" sz="2400" dirty="0"/>
          </a:p>
          <a:p>
            <a:endParaRPr lang="en-US" sz="2400" dirty="0"/>
          </a:p>
          <a:p>
            <a:pPr>
              <a:buNone/>
            </a:pPr>
            <a:endParaRPr lang="en-US" sz="2400" dirty="0"/>
          </a:p>
          <a:p>
            <a:pPr>
              <a:buNone/>
            </a:pPr>
            <a:endParaRPr lang="en-US" sz="24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EA8D2-77E2-4385-B0B1-6DAADFCB2D41}" type="datetime2">
              <a:rPr lang="da-DK" smtClean="0"/>
              <a:t>6. november 2018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ikek 8 Markedskommunikation - Internet, sociale medier og netværk</a:t>
            </a:r>
            <a:endParaRPr lang="en-US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2007-BD0B-404B-A3D2-1FB5E385FA9D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" name="Tekstboks 7"/>
          <p:cNvSpPr txBox="1"/>
          <p:nvPr/>
        </p:nvSpPr>
        <p:spPr>
          <a:xfrm>
            <a:off x="0" y="1628800"/>
            <a:ext cx="205172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da-DK" sz="1600" dirty="0">
                <a:latin typeface="+mj-lt"/>
              </a:rPr>
              <a:t>Opsamling fra modul 7</a:t>
            </a:r>
          </a:p>
          <a:p>
            <a:pPr fontAlgn="t"/>
            <a:r>
              <a:rPr lang="da-DK" sz="1600" dirty="0">
                <a:latin typeface="+mj-lt"/>
              </a:rPr>
              <a:t>Modtagere/afsendere</a:t>
            </a:r>
          </a:p>
          <a:p>
            <a:pPr fontAlgn="t"/>
            <a:r>
              <a:rPr lang="da-DK" sz="1600" dirty="0">
                <a:latin typeface="+mj-lt"/>
              </a:rPr>
              <a:t>Sociale medier som</a:t>
            </a:r>
          </a:p>
          <a:p>
            <a:pPr fontAlgn="t"/>
            <a:r>
              <a:rPr lang="da-DK" sz="1600" dirty="0">
                <a:latin typeface="+mj-lt"/>
              </a:rPr>
              <a:t>forretning</a:t>
            </a:r>
          </a:p>
          <a:p>
            <a:pPr fontAlgn="t"/>
            <a:r>
              <a:rPr lang="da-DK" sz="1600" dirty="0">
                <a:latin typeface="+mj-lt"/>
              </a:rPr>
              <a:t>Sociale medier som</a:t>
            </a:r>
          </a:p>
          <a:p>
            <a:pPr fontAlgn="t"/>
            <a:r>
              <a:rPr lang="da-DK" sz="1600" dirty="0">
                <a:latin typeface="+mj-lt"/>
              </a:rPr>
              <a:t>promotionskanal</a:t>
            </a:r>
          </a:p>
          <a:p>
            <a:pPr fontAlgn="t"/>
            <a:r>
              <a:rPr lang="da-DK" sz="1600" dirty="0">
                <a:solidFill>
                  <a:srgbClr val="FF0000"/>
                </a:solidFill>
                <a:latin typeface="+mj-lt"/>
              </a:rPr>
              <a:t>Company Wiki</a:t>
            </a:r>
          </a:p>
          <a:p>
            <a:pPr fontAlgn="t"/>
            <a:r>
              <a:rPr lang="da-DK" sz="1600" dirty="0" err="1">
                <a:latin typeface="+mj-lt"/>
              </a:rPr>
              <a:t>Safkos</a:t>
            </a:r>
            <a:r>
              <a:rPr lang="da-DK" sz="1600" dirty="0">
                <a:latin typeface="+mj-lt"/>
              </a:rPr>
              <a:t> 4 søjler</a:t>
            </a:r>
          </a:p>
          <a:p>
            <a:pPr fontAlgn="t"/>
            <a:r>
              <a:rPr lang="da-DK" sz="1600" dirty="0">
                <a:latin typeface="+mj-lt"/>
              </a:rPr>
              <a:t>Kontrol / indflydelse</a:t>
            </a:r>
          </a:p>
          <a:p>
            <a:pPr fontAlgn="t"/>
            <a:r>
              <a:rPr lang="da-DK" sz="1600" dirty="0">
                <a:latin typeface="+mj-lt"/>
              </a:rPr>
              <a:t>Sociale implikationer</a:t>
            </a:r>
          </a:p>
          <a:p>
            <a:pPr fontAlgn="t"/>
            <a:r>
              <a:rPr lang="da-DK" sz="1600" dirty="0">
                <a:latin typeface="+mj-lt"/>
              </a:rPr>
              <a:t>Nye sociale normer</a:t>
            </a:r>
          </a:p>
          <a:p>
            <a:pPr fontAlgn="t"/>
            <a:r>
              <a:rPr lang="da-DK" sz="1600" dirty="0" err="1">
                <a:latin typeface="+mj-lt"/>
              </a:rPr>
              <a:t>Relationship</a:t>
            </a:r>
            <a:r>
              <a:rPr lang="da-DK" sz="1600" dirty="0">
                <a:latin typeface="+mj-lt"/>
              </a:rPr>
              <a:t> marketing</a:t>
            </a:r>
          </a:p>
          <a:p>
            <a:pPr fontAlgn="t"/>
            <a:r>
              <a:rPr lang="da-DK" sz="1600" dirty="0">
                <a:latin typeface="+mj-lt"/>
              </a:rPr>
              <a:t>Gruppeopgave</a:t>
            </a:r>
          </a:p>
          <a:p>
            <a:pPr fontAlgn="t"/>
            <a:endParaRPr lang="da-DK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BA87-10DC-4A8A-9C99-E1C4AD1DEA80}" type="datetime2">
              <a:rPr lang="da-DK" smtClean="0"/>
              <a:t>6. november 2018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ikek 8 Markedskommunikation - Internet, sociale medier og netværk</a:t>
            </a:r>
            <a:endParaRPr lang="en-US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2007-BD0B-404B-A3D2-1FB5E385FA9D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409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1480"/>
            <a:ext cx="9072626" cy="567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49745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FAC3-1480-433F-B4A9-E3F3CAA3F2C1}" type="datetime2">
              <a:rPr lang="da-DK" smtClean="0"/>
              <a:t>6. november 2018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ikek 8 Markedskommunikation - Internet, sociale medier og netværk</a:t>
            </a:r>
            <a:endParaRPr lang="en-US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2007-BD0B-404B-A3D2-1FB5E385FA9D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Tekstboks 6"/>
          <p:cNvSpPr txBox="1"/>
          <p:nvPr/>
        </p:nvSpPr>
        <p:spPr>
          <a:xfrm>
            <a:off x="0" y="1628800"/>
            <a:ext cx="205172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da-DK" sz="1600" dirty="0">
                <a:latin typeface="+mj-lt"/>
              </a:rPr>
              <a:t>Opsamling fra modul 7</a:t>
            </a:r>
          </a:p>
          <a:p>
            <a:pPr fontAlgn="t"/>
            <a:r>
              <a:rPr lang="da-DK" sz="1600" dirty="0">
                <a:latin typeface="+mj-lt"/>
              </a:rPr>
              <a:t>Modtagere/afsendere</a:t>
            </a:r>
          </a:p>
          <a:p>
            <a:pPr fontAlgn="t"/>
            <a:r>
              <a:rPr lang="da-DK" sz="1600" dirty="0">
                <a:latin typeface="+mj-lt"/>
              </a:rPr>
              <a:t>Sociale medier som</a:t>
            </a:r>
          </a:p>
          <a:p>
            <a:pPr fontAlgn="t"/>
            <a:r>
              <a:rPr lang="da-DK" sz="1600" dirty="0">
                <a:latin typeface="+mj-lt"/>
              </a:rPr>
              <a:t>forretning</a:t>
            </a:r>
          </a:p>
          <a:p>
            <a:pPr fontAlgn="t"/>
            <a:r>
              <a:rPr lang="da-DK" sz="1600" dirty="0">
                <a:latin typeface="+mj-lt"/>
              </a:rPr>
              <a:t>Sociale medier som</a:t>
            </a:r>
          </a:p>
          <a:p>
            <a:pPr fontAlgn="t"/>
            <a:r>
              <a:rPr lang="da-DK" sz="1600" dirty="0">
                <a:latin typeface="+mj-lt"/>
              </a:rPr>
              <a:t>promotionskanal</a:t>
            </a:r>
          </a:p>
          <a:p>
            <a:pPr fontAlgn="t"/>
            <a:r>
              <a:rPr lang="da-DK" sz="1600" dirty="0">
                <a:latin typeface="+mj-lt"/>
              </a:rPr>
              <a:t>Company Wiki</a:t>
            </a:r>
          </a:p>
          <a:p>
            <a:pPr fontAlgn="t"/>
            <a:r>
              <a:rPr lang="da-DK" sz="1600" dirty="0" err="1">
                <a:latin typeface="+mj-lt"/>
              </a:rPr>
              <a:t>Safkos</a:t>
            </a:r>
            <a:r>
              <a:rPr lang="da-DK" sz="1600" dirty="0">
                <a:latin typeface="+mj-lt"/>
              </a:rPr>
              <a:t> 4 søjler</a:t>
            </a:r>
          </a:p>
          <a:p>
            <a:pPr fontAlgn="t"/>
            <a:r>
              <a:rPr lang="da-DK" sz="1600" dirty="0">
                <a:latin typeface="+mj-lt"/>
              </a:rPr>
              <a:t>Kontrol / indflydelse</a:t>
            </a:r>
          </a:p>
          <a:p>
            <a:pPr fontAlgn="t"/>
            <a:r>
              <a:rPr lang="da-DK" sz="1600" dirty="0">
                <a:latin typeface="+mj-lt"/>
              </a:rPr>
              <a:t>Sociale implikationer</a:t>
            </a:r>
          </a:p>
          <a:p>
            <a:pPr fontAlgn="t"/>
            <a:r>
              <a:rPr lang="da-DK" sz="1600" dirty="0">
                <a:latin typeface="+mj-lt"/>
              </a:rPr>
              <a:t>Nye sociale normer</a:t>
            </a:r>
          </a:p>
          <a:p>
            <a:pPr fontAlgn="t"/>
            <a:r>
              <a:rPr lang="da-DK" sz="1600" dirty="0" err="1">
                <a:latin typeface="+mj-lt"/>
              </a:rPr>
              <a:t>Relationship</a:t>
            </a:r>
            <a:r>
              <a:rPr lang="da-DK" sz="1600" dirty="0">
                <a:latin typeface="+mj-lt"/>
              </a:rPr>
              <a:t> marketing</a:t>
            </a:r>
          </a:p>
          <a:p>
            <a:pPr fontAlgn="t"/>
            <a:r>
              <a:rPr lang="da-DK" sz="1600" dirty="0">
                <a:latin typeface="+mj-lt"/>
              </a:rPr>
              <a:t>Gruppeopgave</a:t>
            </a:r>
          </a:p>
          <a:p>
            <a:pPr fontAlgn="t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48055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2051720" y="1071547"/>
            <a:ext cx="6606476" cy="435771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err="1"/>
              <a:t>Kommentér</a:t>
            </a:r>
            <a:r>
              <a:rPr lang="en-US" sz="2400" dirty="0"/>
              <a:t> </a:t>
            </a:r>
            <a:r>
              <a:rPr lang="en-US" sz="2400" dirty="0" err="1"/>
              <a:t>Safkos</a:t>
            </a:r>
            <a:r>
              <a:rPr lang="en-US" sz="2400" dirty="0"/>
              <a:t> fire </a:t>
            </a:r>
            <a:r>
              <a:rPr lang="en-US" sz="2400" dirty="0" err="1"/>
              <a:t>søjler</a:t>
            </a:r>
            <a:endParaRPr lang="en-US" sz="2400" dirty="0"/>
          </a:p>
          <a:p>
            <a:pPr>
              <a:buNone/>
            </a:pPr>
            <a:r>
              <a:rPr lang="en-US" sz="2400" dirty="0"/>
              <a:t>Communication : </a:t>
            </a:r>
          </a:p>
          <a:p>
            <a:pPr>
              <a:buNone/>
            </a:pPr>
            <a:r>
              <a:rPr lang="en-US" sz="2400" dirty="0" err="1"/>
              <a:t>Hvad</a:t>
            </a:r>
            <a:r>
              <a:rPr lang="en-US" sz="2400" dirty="0"/>
              <a:t> </a:t>
            </a:r>
            <a:r>
              <a:rPr lang="en-US" sz="2400" dirty="0" err="1"/>
              <a:t>skal</a:t>
            </a:r>
            <a:r>
              <a:rPr lang="en-US" sz="2400" dirty="0"/>
              <a:t> </a:t>
            </a:r>
            <a:r>
              <a:rPr lang="en-US" sz="2400" dirty="0" err="1"/>
              <a:t>brugerne</a:t>
            </a:r>
            <a:r>
              <a:rPr lang="en-US" sz="2400" dirty="0"/>
              <a:t> </a:t>
            </a:r>
            <a:r>
              <a:rPr lang="en-US" sz="2400" dirty="0" err="1"/>
              <a:t>kommunikere</a:t>
            </a:r>
            <a:r>
              <a:rPr lang="en-US" sz="2400" dirty="0"/>
              <a:t> </a:t>
            </a:r>
            <a:r>
              <a:rPr lang="en-US" sz="2400" dirty="0" err="1"/>
              <a:t>om</a:t>
            </a:r>
            <a:r>
              <a:rPr lang="en-US" sz="2400" dirty="0"/>
              <a:t>?</a:t>
            </a:r>
          </a:p>
          <a:p>
            <a:pPr>
              <a:buNone/>
            </a:pPr>
            <a:r>
              <a:rPr lang="en-US" sz="2400" dirty="0"/>
              <a:t>Collaboration: </a:t>
            </a:r>
          </a:p>
          <a:p>
            <a:pPr>
              <a:buNone/>
            </a:pPr>
            <a:r>
              <a:rPr lang="en-US" sz="2400" dirty="0" err="1"/>
              <a:t>Samarbejde</a:t>
            </a:r>
            <a:r>
              <a:rPr lang="en-US" sz="2400" dirty="0"/>
              <a:t> </a:t>
            </a:r>
            <a:r>
              <a:rPr lang="en-US" sz="2400" dirty="0" err="1"/>
              <a:t>er</a:t>
            </a:r>
            <a:r>
              <a:rPr lang="en-US" sz="2400" dirty="0"/>
              <a:t> </a:t>
            </a:r>
            <a:r>
              <a:rPr lang="en-US" sz="2400" dirty="0" err="1"/>
              <a:t>ikke</a:t>
            </a:r>
            <a:r>
              <a:rPr lang="en-US" sz="2400" dirty="0"/>
              <a:t> kun et </a:t>
            </a:r>
            <a:r>
              <a:rPr lang="en-US" sz="2400" dirty="0" err="1"/>
              <a:t>værktøj</a:t>
            </a:r>
            <a:r>
              <a:rPr lang="en-US" sz="2400" dirty="0"/>
              <a:t>, men </a:t>
            </a:r>
            <a:r>
              <a:rPr lang="en-US" sz="2400" dirty="0" err="1"/>
              <a:t>kan</a:t>
            </a:r>
            <a:r>
              <a:rPr lang="en-US" sz="2400" dirty="0"/>
              <a:t> </a:t>
            </a:r>
            <a:r>
              <a:rPr lang="en-US" sz="2400" dirty="0" err="1"/>
              <a:t>også</a:t>
            </a:r>
            <a:r>
              <a:rPr lang="en-US" sz="2400" dirty="0"/>
              <a:t> </a:t>
            </a:r>
            <a:r>
              <a:rPr lang="en-US" sz="2400" dirty="0" err="1"/>
              <a:t>være</a:t>
            </a:r>
            <a:r>
              <a:rPr lang="en-US" sz="2400" dirty="0"/>
              <a:t> et </a:t>
            </a:r>
            <a:r>
              <a:rPr lang="en-US" sz="2400" dirty="0" err="1"/>
              <a:t>mål</a:t>
            </a:r>
            <a:r>
              <a:rPr lang="en-US" sz="2400" dirty="0"/>
              <a:t>.</a:t>
            </a:r>
          </a:p>
          <a:p>
            <a:pPr>
              <a:buNone/>
            </a:pPr>
            <a:r>
              <a:rPr lang="en-US" sz="2400" dirty="0"/>
              <a:t>Education: 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B04ED-635B-4323-BAC0-0CA6FF1D715E}" type="datetime2">
              <a:rPr lang="da-DK" smtClean="0"/>
              <a:t>6. november 2018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ikek 8 Markedskommunikation - Internet, sociale medier og netværk</a:t>
            </a:r>
            <a:endParaRPr lang="en-US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2007-BD0B-404B-A3D2-1FB5E385FA9D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" name="Tekstboks 7"/>
          <p:cNvSpPr txBox="1"/>
          <p:nvPr/>
        </p:nvSpPr>
        <p:spPr>
          <a:xfrm>
            <a:off x="0" y="1628800"/>
            <a:ext cx="205172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da-DK" sz="1600" dirty="0">
                <a:latin typeface="+mj-lt"/>
              </a:rPr>
              <a:t>Opsamling fra modul 7</a:t>
            </a:r>
          </a:p>
          <a:p>
            <a:pPr fontAlgn="t"/>
            <a:r>
              <a:rPr lang="da-DK" sz="1600" dirty="0">
                <a:latin typeface="+mj-lt"/>
              </a:rPr>
              <a:t>Modtagere/afsendere</a:t>
            </a:r>
          </a:p>
          <a:p>
            <a:pPr fontAlgn="t"/>
            <a:r>
              <a:rPr lang="da-DK" sz="1600" dirty="0">
                <a:latin typeface="+mj-lt"/>
              </a:rPr>
              <a:t>Sociale medier som</a:t>
            </a:r>
          </a:p>
          <a:p>
            <a:pPr fontAlgn="t"/>
            <a:r>
              <a:rPr lang="da-DK" sz="1600" dirty="0">
                <a:latin typeface="+mj-lt"/>
              </a:rPr>
              <a:t>forretning</a:t>
            </a:r>
          </a:p>
          <a:p>
            <a:pPr fontAlgn="t"/>
            <a:r>
              <a:rPr lang="da-DK" sz="1600" dirty="0">
                <a:latin typeface="+mj-lt"/>
              </a:rPr>
              <a:t>Sociale medier som</a:t>
            </a:r>
          </a:p>
          <a:p>
            <a:pPr fontAlgn="t"/>
            <a:r>
              <a:rPr lang="da-DK" sz="1600" dirty="0">
                <a:latin typeface="+mj-lt"/>
              </a:rPr>
              <a:t>promotionskanal</a:t>
            </a:r>
          </a:p>
          <a:p>
            <a:pPr fontAlgn="t"/>
            <a:r>
              <a:rPr lang="da-DK" sz="1600" dirty="0">
                <a:latin typeface="+mj-lt"/>
              </a:rPr>
              <a:t>Company Wiki</a:t>
            </a:r>
          </a:p>
          <a:p>
            <a:pPr fontAlgn="t"/>
            <a:r>
              <a:rPr lang="da-DK" sz="1600" dirty="0" err="1">
                <a:solidFill>
                  <a:srgbClr val="FF0000"/>
                </a:solidFill>
                <a:latin typeface="+mj-lt"/>
              </a:rPr>
              <a:t>Safkos</a:t>
            </a:r>
            <a:r>
              <a:rPr lang="da-DK" sz="1600" dirty="0">
                <a:solidFill>
                  <a:srgbClr val="FF0000"/>
                </a:solidFill>
                <a:latin typeface="+mj-lt"/>
              </a:rPr>
              <a:t> 4 søjler</a:t>
            </a:r>
          </a:p>
          <a:p>
            <a:pPr fontAlgn="t"/>
            <a:r>
              <a:rPr lang="da-DK" sz="1600" dirty="0">
                <a:latin typeface="+mj-lt"/>
              </a:rPr>
              <a:t>Kontrol / indflydelse</a:t>
            </a:r>
          </a:p>
          <a:p>
            <a:pPr fontAlgn="t"/>
            <a:r>
              <a:rPr lang="da-DK" sz="1600" dirty="0">
                <a:latin typeface="+mj-lt"/>
              </a:rPr>
              <a:t>Sociale implikationer</a:t>
            </a:r>
          </a:p>
          <a:p>
            <a:pPr fontAlgn="t"/>
            <a:r>
              <a:rPr lang="da-DK" sz="1600" dirty="0">
                <a:latin typeface="+mj-lt"/>
              </a:rPr>
              <a:t>Nye sociale normer</a:t>
            </a:r>
          </a:p>
          <a:p>
            <a:pPr fontAlgn="t"/>
            <a:r>
              <a:rPr lang="da-DK" sz="1600" dirty="0" err="1">
                <a:latin typeface="+mj-lt"/>
              </a:rPr>
              <a:t>Relationship</a:t>
            </a:r>
            <a:r>
              <a:rPr lang="da-DK" sz="1600" dirty="0">
                <a:latin typeface="+mj-lt"/>
              </a:rPr>
              <a:t> marketing</a:t>
            </a:r>
          </a:p>
          <a:p>
            <a:pPr fontAlgn="t"/>
            <a:r>
              <a:rPr lang="da-DK" sz="1600" dirty="0">
                <a:latin typeface="+mj-lt"/>
              </a:rPr>
              <a:t>Gruppeopgave</a:t>
            </a:r>
          </a:p>
          <a:p>
            <a:pPr fontAlgn="t"/>
            <a:endParaRPr lang="da-DK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BB3F7-166E-4CC7-91D6-0F8B2A7D9047}" type="datetime2">
              <a:rPr lang="da-DK" smtClean="0"/>
              <a:t>6. november 2018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ikek 8 Markedskommunikation - Internet, sociale medier og netværk</a:t>
            </a:r>
            <a:endParaRPr lang="en-US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2007-BD0B-404B-A3D2-1FB5E385FA9D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269827"/>
            <a:ext cx="16002000" cy="962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1320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2051720" y="500042"/>
            <a:ext cx="6635080" cy="571504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err="1"/>
              <a:t>Kommentér</a:t>
            </a:r>
            <a:r>
              <a:rPr lang="en-US" sz="2400" dirty="0"/>
              <a:t> </a:t>
            </a:r>
            <a:r>
              <a:rPr lang="en-US" sz="2400" dirty="0" err="1"/>
              <a:t>Safkos</a:t>
            </a:r>
            <a:r>
              <a:rPr lang="en-US" sz="2400" dirty="0"/>
              <a:t> fire </a:t>
            </a:r>
            <a:r>
              <a:rPr lang="en-US" sz="2400" dirty="0" err="1"/>
              <a:t>søjler</a:t>
            </a:r>
            <a:endParaRPr lang="en-US" sz="2400" dirty="0"/>
          </a:p>
          <a:p>
            <a:pPr>
              <a:buNone/>
            </a:pPr>
            <a:r>
              <a:rPr lang="en-US" sz="2400" dirty="0"/>
              <a:t>Communication : </a:t>
            </a:r>
            <a:r>
              <a:rPr lang="en-US" sz="2400" dirty="0" err="1"/>
              <a:t>hvad</a:t>
            </a:r>
            <a:r>
              <a:rPr lang="en-US" sz="2400" dirty="0"/>
              <a:t> </a:t>
            </a:r>
            <a:r>
              <a:rPr lang="en-US" sz="2400" dirty="0" err="1"/>
              <a:t>skal</a:t>
            </a:r>
            <a:r>
              <a:rPr lang="en-US" sz="2400" dirty="0"/>
              <a:t> </a:t>
            </a:r>
            <a:r>
              <a:rPr lang="en-US" sz="2400" dirty="0" err="1"/>
              <a:t>brugerne</a:t>
            </a:r>
            <a:r>
              <a:rPr lang="en-US" sz="2400" dirty="0"/>
              <a:t> </a:t>
            </a:r>
            <a:r>
              <a:rPr lang="en-US" sz="2400" dirty="0" err="1"/>
              <a:t>kommunikere</a:t>
            </a:r>
            <a:r>
              <a:rPr lang="en-US" sz="2400" dirty="0"/>
              <a:t> </a:t>
            </a:r>
            <a:r>
              <a:rPr lang="en-US" sz="2400" dirty="0" err="1"/>
              <a:t>om</a:t>
            </a:r>
            <a:r>
              <a:rPr lang="en-US" sz="2400" dirty="0"/>
              <a:t>?</a:t>
            </a:r>
          </a:p>
          <a:p>
            <a:pPr>
              <a:buNone/>
            </a:pPr>
            <a:r>
              <a:rPr lang="en-US" sz="2400" dirty="0"/>
              <a:t>Collaboration: </a:t>
            </a:r>
            <a:r>
              <a:rPr lang="en-US" sz="2400" dirty="0" err="1"/>
              <a:t>Samarbejde</a:t>
            </a:r>
            <a:r>
              <a:rPr lang="en-US" sz="2400" dirty="0"/>
              <a:t> </a:t>
            </a:r>
            <a:r>
              <a:rPr lang="en-US" sz="2400" dirty="0" err="1"/>
              <a:t>er</a:t>
            </a:r>
            <a:r>
              <a:rPr lang="en-US" sz="2400" dirty="0"/>
              <a:t> </a:t>
            </a:r>
            <a:r>
              <a:rPr lang="en-US" sz="2400" dirty="0" err="1"/>
              <a:t>ikke</a:t>
            </a:r>
            <a:r>
              <a:rPr lang="en-US" sz="2400" dirty="0"/>
              <a:t> kun et </a:t>
            </a:r>
            <a:r>
              <a:rPr lang="en-US" sz="2400" dirty="0" err="1"/>
              <a:t>værktøj</a:t>
            </a:r>
            <a:r>
              <a:rPr lang="en-US" sz="2400" dirty="0"/>
              <a:t>, men </a:t>
            </a:r>
            <a:r>
              <a:rPr lang="en-US" sz="2400" dirty="0" err="1"/>
              <a:t>kan</a:t>
            </a:r>
            <a:r>
              <a:rPr lang="en-US" sz="2400" dirty="0"/>
              <a:t> </a:t>
            </a:r>
            <a:r>
              <a:rPr lang="en-US" sz="2400" dirty="0" err="1"/>
              <a:t>også</a:t>
            </a:r>
            <a:r>
              <a:rPr lang="en-US" sz="2400" dirty="0"/>
              <a:t> </a:t>
            </a:r>
            <a:r>
              <a:rPr lang="en-US" sz="2400" dirty="0" err="1"/>
              <a:t>være</a:t>
            </a:r>
            <a:r>
              <a:rPr lang="en-US" sz="2400" dirty="0"/>
              <a:t> et </a:t>
            </a:r>
            <a:r>
              <a:rPr lang="en-US" sz="2400" dirty="0" err="1"/>
              <a:t>mål</a:t>
            </a:r>
            <a:r>
              <a:rPr lang="en-US" sz="2400" dirty="0"/>
              <a:t>.</a:t>
            </a:r>
          </a:p>
          <a:p>
            <a:pPr>
              <a:buNone/>
            </a:pPr>
            <a:r>
              <a:rPr lang="en-US" sz="2400" dirty="0"/>
              <a:t>Education:  at give </a:t>
            </a:r>
            <a:r>
              <a:rPr lang="en-US" sz="2400" dirty="0" err="1"/>
              <a:t>viden</a:t>
            </a:r>
            <a:r>
              <a:rPr lang="en-US" sz="2400" dirty="0"/>
              <a:t> </a:t>
            </a:r>
            <a:r>
              <a:rPr lang="en-US" sz="2400" dirty="0" err="1"/>
              <a:t>fra</a:t>
            </a:r>
            <a:r>
              <a:rPr lang="en-US" sz="2400" dirty="0"/>
              <a:t> sig giver goodwill </a:t>
            </a:r>
            <a:r>
              <a:rPr lang="en-US" sz="2400" dirty="0" err="1"/>
              <a:t>og</a:t>
            </a:r>
            <a:r>
              <a:rPr lang="en-US" sz="2400" dirty="0"/>
              <a:t> </a:t>
            </a:r>
            <a:r>
              <a:rPr lang="en-US" sz="2400" dirty="0" err="1"/>
              <a:t>borger</a:t>
            </a:r>
            <a:r>
              <a:rPr lang="en-US" sz="2400" dirty="0"/>
              <a:t> for </a:t>
            </a:r>
            <a:r>
              <a:rPr lang="en-US" sz="2400" dirty="0" err="1"/>
              <a:t>kvalitet</a:t>
            </a:r>
            <a:endParaRPr lang="en-US" sz="2400" dirty="0"/>
          </a:p>
          <a:p>
            <a:pPr>
              <a:buNone/>
            </a:pPr>
            <a:r>
              <a:rPr lang="en-US" sz="2400" dirty="0" err="1"/>
              <a:t>Entretainment</a:t>
            </a:r>
            <a:r>
              <a:rPr lang="en-US" sz="2400" dirty="0"/>
              <a:t>: </a:t>
            </a:r>
            <a:r>
              <a:rPr lang="en-US" sz="2400" dirty="0" err="1"/>
              <a:t>Underholdning</a:t>
            </a:r>
            <a:r>
              <a:rPr lang="en-US" sz="2400" dirty="0"/>
              <a:t> </a:t>
            </a:r>
            <a:r>
              <a:rPr lang="en-US" sz="2400" dirty="0" err="1"/>
              <a:t>skal</a:t>
            </a:r>
            <a:r>
              <a:rPr lang="en-US" sz="2400" dirty="0"/>
              <a:t> </a:t>
            </a:r>
            <a:r>
              <a:rPr lang="en-US" sz="2400" dirty="0" err="1"/>
              <a:t>tilpasses</a:t>
            </a:r>
            <a:r>
              <a:rPr lang="en-US" sz="2400" dirty="0"/>
              <a:t> </a:t>
            </a:r>
            <a:r>
              <a:rPr lang="en-US" sz="2400" dirty="0" err="1"/>
              <a:t>målgruppen</a:t>
            </a:r>
            <a:r>
              <a:rPr lang="en-US" sz="2400" dirty="0"/>
              <a:t>; </a:t>
            </a:r>
            <a:r>
              <a:rPr lang="en-US" sz="2400" dirty="0" err="1"/>
              <a:t>ironi</a:t>
            </a:r>
            <a:r>
              <a:rPr lang="en-US" sz="2400" dirty="0"/>
              <a:t>, </a:t>
            </a:r>
            <a:r>
              <a:rPr lang="en-US" sz="2400" dirty="0" err="1"/>
              <a:t>sarkasme</a:t>
            </a:r>
            <a:r>
              <a:rPr lang="en-US" sz="2400" dirty="0"/>
              <a:t>, </a:t>
            </a:r>
            <a:r>
              <a:rPr lang="en-US" sz="2400" dirty="0" err="1"/>
              <a:t>falden-på-halen-komik</a:t>
            </a:r>
            <a:r>
              <a:rPr lang="en-US" sz="2400" dirty="0"/>
              <a:t> </a:t>
            </a:r>
            <a:r>
              <a:rPr lang="en-US" sz="2400" dirty="0" err="1"/>
              <a:t>osv</a:t>
            </a:r>
            <a:r>
              <a:rPr lang="en-US" sz="2400" dirty="0"/>
              <a:t>. </a:t>
            </a:r>
            <a:r>
              <a:rPr lang="en-US" sz="2400" dirty="0" err="1"/>
              <a:t>kan</a:t>
            </a:r>
            <a:r>
              <a:rPr lang="en-US" sz="2400" dirty="0"/>
              <a:t> give </a:t>
            </a:r>
            <a:r>
              <a:rPr lang="en-US" sz="2400" dirty="0" err="1"/>
              <a:t>bagslag</a:t>
            </a:r>
            <a:r>
              <a:rPr lang="en-US" sz="2400" dirty="0"/>
              <a:t>.</a:t>
            </a:r>
          </a:p>
          <a:p>
            <a:pPr>
              <a:buNone/>
            </a:pPr>
            <a:endParaRPr lang="en-US" sz="24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D586A-A1B2-46D8-A32D-C27DF4F69FB8}" type="datetime2">
              <a:rPr lang="da-DK" smtClean="0"/>
              <a:t>6. november 2018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ikek 8 Markedskommunikation - Internet, sociale medier og netværk</a:t>
            </a:r>
            <a:endParaRPr lang="en-US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2007-BD0B-404B-A3D2-1FB5E385FA9D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8" name="Tekstboks 7"/>
          <p:cNvSpPr txBox="1"/>
          <p:nvPr/>
        </p:nvSpPr>
        <p:spPr>
          <a:xfrm>
            <a:off x="0" y="1628800"/>
            <a:ext cx="205172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da-DK" sz="1600" dirty="0">
                <a:latin typeface="+mj-lt"/>
              </a:rPr>
              <a:t>Opsamling fra modul 7</a:t>
            </a:r>
          </a:p>
          <a:p>
            <a:pPr fontAlgn="t"/>
            <a:r>
              <a:rPr lang="da-DK" sz="1600" dirty="0">
                <a:latin typeface="+mj-lt"/>
              </a:rPr>
              <a:t>Modtagere/afsendere</a:t>
            </a:r>
          </a:p>
          <a:p>
            <a:pPr fontAlgn="t"/>
            <a:r>
              <a:rPr lang="da-DK" sz="1600" dirty="0">
                <a:latin typeface="+mj-lt"/>
              </a:rPr>
              <a:t>Sociale medier som</a:t>
            </a:r>
          </a:p>
          <a:p>
            <a:pPr fontAlgn="t"/>
            <a:r>
              <a:rPr lang="da-DK" sz="1600" dirty="0">
                <a:latin typeface="+mj-lt"/>
              </a:rPr>
              <a:t>forretning</a:t>
            </a:r>
          </a:p>
          <a:p>
            <a:pPr fontAlgn="t"/>
            <a:r>
              <a:rPr lang="da-DK" sz="1600" dirty="0">
                <a:latin typeface="+mj-lt"/>
              </a:rPr>
              <a:t>Sociale medier som</a:t>
            </a:r>
          </a:p>
          <a:p>
            <a:pPr fontAlgn="t"/>
            <a:r>
              <a:rPr lang="da-DK" sz="1600" dirty="0">
                <a:latin typeface="+mj-lt"/>
              </a:rPr>
              <a:t>promotionskanal</a:t>
            </a:r>
          </a:p>
          <a:p>
            <a:pPr fontAlgn="t"/>
            <a:r>
              <a:rPr lang="da-DK" sz="1600" dirty="0">
                <a:latin typeface="+mj-lt"/>
              </a:rPr>
              <a:t>Company Wiki</a:t>
            </a:r>
          </a:p>
          <a:p>
            <a:pPr fontAlgn="t"/>
            <a:r>
              <a:rPr lang="da-DK" sz="1600" dirty="0" err="1">
                <a:solidFill>
                  <a:srgbClr val="FF0000"/>
                </a:solidFill>
                <a:latin typeface="+mj-lt"/>
              </a:rPr>
              <a:t>Safkos</a:t>
            </a:r>
            <a:r>
              <a:rPr lang="da-DK" sz="1600" dirty="0">
                <a:solidFill>
                  <a:srgbClr val="FF0000"/>
                </a:solidFill>
                <a:latin typeface="+mj-lt"/>
              </a:rPr>
              <a:t> 4 søjler</a:t>
            </a:r>
          </a:p>
          <a:p>
            <a:pPr fontAlgn="t"/>
            <a:r>
              <a:rPr lang="da-DK" sz="1600" dirty="0">
                <a:latin typeface="+mj-lt"/>
              </a:rPr>
              <a:t>Kontrol / indflydelse</a:t>
            </a:r>
          </a:p>
          <a:p>
            <a:pPr fontAlgn="t"/>
            <a:r>
              <a:rPr lang="da-DK" sz="1600" dirty="0">
                <a:latin typeface="+mj-lt"/>
              </a:rPr>
              <a:t>Sociale implikationer</a:t>
            </a:r>
          </a:p>
          <a:p>
            <a:pPr fontAlgn="t"/>
            <a:r>
              <a:rPr lang="da-DK" sz="1600" dirty="0">
                <a:latin typeface="+mj-lt"/>
              </a:rPr>
              <a:t>Nye sociale normer</a:t>
            </a:r>
          </a:p>
          <a:p>
            <a:pPr fontAlgn="t"/>
            <a:r>
              <a:rPr lang="da-DK" sz="1600" dirty="0" err="1">
                <a:latin typeface="+mj-lt"/>
              </a:rPr>
              <a:t>Relationship</a:t>
            </a:r>
            <a:r>
              <a:rPr lang="da-DK" sz="1600" dirty="0">
                <a:latin typeface="+mj-lt"/>
              </a:rPr>
              <a:t> marketing</a:t>
            </a:r>
          </a:p>
          <a:p>
            <a:pPr fontAlgn="t"/>
            <a:r>
              <a:rPr lang="da-DK" sz="1600" dirty="0">
                <a:latin typeface="+mj-lt"/>
              </a:rPr>
              <a:t>Gruppeopgave</a:t>
            </a:r>
          </a:p>
          <a:p>
            <a:pPr fontAlgn="t"/>
            <a:endParaRPr lang="da-DK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E55C-C93D-43DC-B427-D022ADF14ABB}" type="datetime2">
              <a:rPr lang="da-DK" smtClean="0"/>
              <a:t>6. november 2018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ikek 8 Markedskommunikation - Internet, sociale medier og netværk</a:t>
            </a:r>
            <a:endParaRPr lang="en-US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2007-BD0B-404B-A3D2-1FB5E385FA9D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3" name="Billed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0648" y="-168356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040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E55C-C93D-43DC-B427-D022ADF14ABB}" type="datetime2">
              <a:rPr lang="da-DK" smtClean="0"/>
              <a:t>6. november 2018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ikek 8 Markedskommunikation - Internet, sociale medier og netværk</a:t>
            </a:r>
            <a:endParaRPr lang="en-US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2007-BD0B-404B-A3D2-1FB5E385FA9D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5104" y="-171400"/>
            <a:ext cx="16002000" cy="1000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03065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2051720" y="500042"/>
            <a:ext cx="6635080" cy="571504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err="1"/>
              <a:t>Kommentér</a:t>
            </a:r>
            <a:r>
              <a:rPr lang="en-US" sz="2400" dirty="0"/>
              <a:t> </a:t>
            </a:r>
            <a:r>
              <a:rPr lang="en-US" sz="2400" dirty="0" err="1"/>
              <a:t>Safkos</a:t>
            </a:r>
            <a:r>
              <a:rPr lang="en-US" sz="2400" dirty="0"/>
              <a:t> fire </a:t>
            </a:r>
            <a:r>
              <a:rPr lang="en-US" sz="2400" dirty="0" err="1"/>
              <a:t>søjler</a:t>
            </a:r>
            <a:endParaRPr lang="en-US" sz="2400" dirty="0"/>
          </a:p>
          <a:p>
            <a:pPr>
              <a:buNone/>
            </a:pPr>
            <a:r>
              <a:rPr lang="en-US" sz="2400" dirty="0"/>
              <a:t>Communication : </a:t>
            </a:r>
            <a:r>
              <a:rPr lang="en-US" sz="2400" dirty="0" err="1"/>
              <a:t>hvad</a:t>
            </a:r>
            <a:r>
              <a:rPr lang="en-US" sz="2400" dirty="0"/>
              <a:t> </a:t>
            </a:r>
            <a:r>
              <a:rPr lang="en-US" sz="2400" dirty="0" err="1"/>
              <a:t>skal</a:t>
            </a:r>
            <a:r>
              <a:rPr lang="en-US" sz="2400" dirty="0"/>
              <a:t> </a:t>
            </a:r>
            <a:r>
              <a:rPr lang="en-US" sz="2400" dirty="0" err="1"/>
              <a:t>brugerne</a:t>
            </a:r>
            <a:r>
              <a:rPr lang="en-US" sz="2400" dirty="0"/>
              <a:t> </a:t>
            </a:r>
            <a:r>
              <a:rPr lang="en-US" sz="2400" dirty="0" err="1"/>
              <a:t>kommunikere</a:t>
            </a:r>
            <a:r>
              <a:rPr lang="en-US" sz="2400" dirty="0"/>
              <a:t> </a:t>
            </a:r>
            <a:r>
              <a:rPr lang="en-US" sz="2400" dirty="0" err="1"/>
              <a:t>om</a:t>
            </a:r>
            <a:r>
              <a:rPr lang="en-US" sz="2400" dirty="0"/>
              <a:t>?</a:t>
            </a:r>
          </a:p>
          <a:p>
            <a:pPr>
              <a:buNone/>
            </a:pPr>
            <a:r>
              <a:rPr lang="en-US" sz="2400" dirty="0"/>
              <a:t>Collaboration: </a:t>
            </a:r>
            <a:r>
              <a:rPr lang="en-US" sz="2400" dirty="0" err="1"/>
              <a:t>Samarbejde</a:t>
            </a:r>
            <a:r>
              <a:rPr lang="en-US" sz="2400" dirty="0"/>
              <a:t> </a:t>
            </a:r>
            <a:r>
              <a:rPr lang="en-US" sz="2400" dirty="0" err="1"/>
              <a:t>er</a:t>
            </a:r>
            <a:r>
              <a:rPr lang="en-US" sz="2400" dirty="0"/>
              <a:t> </a:t>
            </a:r>
            <a:r>
              <a:rPr lang="en-US" sz="2400" dirty="0" err="1"/>
              <a:t>ikke</a:t>
            </a:r>
            <a:r>
              <a:rPr lang="en-US" sz="2400" dirty="0"/>
              <a:t> kun et </a:t>
            </a:r>
            <a:r>
              <a:rPr lang="en-US" sz="2400" dirty="0" err="1"/>
              <a:t>værktøj</a:t>
            </a:r>
            <a:r>
              <a:rPr lang="en-US" sz="2400" dirty="0"/>
              <a:t>, men </a:t>
            </a:r>
            <a:r>
              <a:rPr lang="en-US" sz="2400" dirty="0" err="1"/>
              <a:t>kan</a:t>
            </a:r>
            <a:r>
              <a:rPr lang="en-US" sz="2400" dirty="0"/>
              <a:t> </a:t>
            </a:r>
            <a:r>
              <a:rPr lang="en-US" sz="2400" dirty="0" err="1"/>
              <a:t>også</a:t>
            </a:r>
            <a:r>
              <a:rPr lang="en-US" sz="2400" dirty="0"/>
              <a:t> </a:t>
            </a:r>
            <a:r>
              <a:rPr lang="en-US" sz="2400" dirty="0" err="1"/>
              <a:t>være</a:t>
            </a:r>
            <a:r>
              <a:rPr lang="en-US" sz="2400" dirty="0"/>
              <a:t> et </a:t>
            </a:r>
            <a:r>
              <a:rPr lang="en-US" sz="2400" dirty="0" err="1"/>
              <a:t>mål</a:t>
            </a:r>
            <a:r>
              <a:rPr lang="en-US" sz="2400" dirty="0"/>
              <a:t>.</a:t>
            </a:r>
          </a:p>
          <a:p>
            <a:pPr>
              <a:buNone/>
            </a:pPr>
            <a:r>
              <a:rPr lang="en-US" sz="2400" dirty="0"/>
              <a:t>Education:  at give </a:t>
            </a:r>
            <a:r>
              <a:rPr lang="en-US" sz="2400" dirty="0" err="1"/>
              <a:t>viden</a:t>
            </a:r>
            <a:r>
              <a:rPr lang="en-US" sz="2400" dirty="0"/>
              <a:t> </a:t>
            </a:r>
            <a:r>
              <a:rPr lang="en-US" sz="2400" dirty="0" err="1"/>
              <a:t>fra</a:t>
            </a:r>
            <a:r>
              <a:rPr lang="en-US" sz="2400" dirty="0"/>
              <a:t> sig giver goodwill </a:t>
            </a:r>
            <a:r>
              <a:rPr lang="en-US" sz="2400" dirty="0" err="1"/>
              <a:t>og</a:t>
            </a:r>
            <a:r>
              <a:rPr lang="en-US" sz="2400" dirty="0"/>
              <a:t> </a:t>
            </a:r>
            <a:r>
              <a:rPr lang="en-US" sz="2400" dirty="0" err="1"/>
              <a:t>borger</a:t>
            </a:r>
            <a:r>
              <a:rPr lang="en-US" sz="2400" dirty="0"/>
              <a:t> for </a:t>
            </a:r>
            <a:r>
              <a:rPr lang="en-US" sz="2400" dirty="0" err="1"/>
              <a:t>kvalitet</a:t>
            </a:r>
            <a:endParaRPr lang="en-US" sz="2400" dirty="0"/>
          </a:p>
          <a:p>
            <a:pPr>
              <a:buNone/>
            </a:pPr>
            <a:r>
              <a:rPr lang="en-US" sz="2400" dirty="0" err="1"/>
              <a:t>Entretainment</a:t>
            </a:r>
            <a:r>
              <a:rPr lang="en-US" sz="2400" dirty="0"/>
              <a:t>: </a:t>
            </a:r>
            <a:r>
              <a:rPr lang="en-US" sz="2400" dirty="0" err="1"/>
              <a:t>Underholdning</a:t>
            </a:r>
            <a:r>
              <a:rPr lang="en-US" sz="2400" dirty="0"/>
              <a:t> </a:t>
            </a:r>
            <a:r>
              <a:rPr lang="en-US" sz="2400" dirty="0" err="1"/>
              <a:t>skal</a:t>
            </a:r>
            <a:r>
              <a:rPr lang="en-US" sz="2400" dirty="0"/>
              <a:t> </a:t>
            </a:r>
            <a:r>
              <a:rPr lang="en-US" sz="2400" dirty="0" err="1"/>
              <a:t>tilpasses</a:t>
            </a:r>
            <a:r>
              <a:rPr lang="en-US" sz="2400" dirty="0"/>
              <a:t> </a:t>
            </a:r>
            <a:r>
              <a:rPr lang="en-US" sz="2400" dirty="0" err="1"/>
              <a:t>målgruppen</a:t>
            </a:r>
            <a:r>
              <a:rPr lang="en-US" sz="2400" dirty="0"/>
              <a:t>; </a:t>
            </a:r>
            <a:r>
              <a:rPr lang="en-US" sz="2400" dirty="0" err="1"/>
              <a:t>ironi</a:t>
            </a:r>
            <a:r>
              <a:rPr lang="en-US" sz="2400" dirty="0"/>
              <a:t>, </a:t>
            </a:r>
            <a:r>
              <a:rPr lang="en-US" sz="2400" dirty="0" err="1"/>
              <a:t>sarkasme</a:t>
            </a:r>
            <a:r>
              <a:rPr lang="en-US" sz="2400" dirty="0"/>
              <a:t>, </a:t>
            </a:r>
            <a:r>
              <a:rPr lang="en-US" sz="2400" dirty="0" err="1"/>
              <a:t>falden-på-halen-komik</a:t>
            </a:r>
            <a:r>
              <a:rPr lang="en-US" sz="2400" dirty="0"/>
              <a:t> </a:t>
            </a:r>
            <a:r>
              <a:rPr lang="en-US" sz="2400" dirty="0" err="1"/>
              <a:t>osv</a:t>
            </a:r>
            <a:r>
              <a:rPr lang="en-US" sz="2400" dirty="0"/>
              <a:t>. Kan give </a:t>
            </a:r>
            <a:r>
              <a:rPr lang="en-US" sz="2400" dirty="0" err="1"/>
              <a:t>bagslag</a:t>
            </a:r>
            <a:r>
              <a:rPr lang="en-US" sz="2400" dirty="0"/>
              <a:t>.</a:t>
            </a:r>
          </a:p>
          <a:p>
            <a:pPr>
              <a:buNone/>
            </a:pPr>
            <a:endParaRPr lang="en-US" sz="2400" dirty="0"/>
          </a:p>
          <a:p>
            <a:pPr>
              <a:buNone/>
            </a:pPr>
            <a:endParaRPr lang="en-US" sz="24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19B7C-0559-4D79-A3C7-41D3D0EB26D1}" type="datetime2">
              <a:rPr lang="da-DK" smtClean="0"/>
              <a:t>6. november 2018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ikek 8 Markedskommunikation - Internet, sociale medier og netværk</a:t>
            </a:r>
            <a:endParaRPr lang="en-US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2007-BD0B-404B-A3D2-1FB5E385FA9D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8" name="Tekstboks 7"/>
          <p:cNvSpPr txBox="1"/>
          <p:nvPr/>
        </p:nvSpPr>
        <p:spPr>
          <a:xfrm>
            <a:off x="0" y="1628800"/>
            <a:ext cx="205172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da-DK" sz="1600" dirty="0">
                <a:latin typeface="+mj-lt"/>
              </a:rPr>
              <a:t>Opsamling fra modul 7</a:t>
            </a:r>
          </a:p>
          <a:p>
            <a:pPr fontAlgn="t"/>
            <a:r>
              <a:rPr lang="da-DK" sz="1600" dirty="0">
                <a:latin typeface="+mj-lt"/>
              </a:rPr>
              <a:t>Modtagere/afsendere</a:t>
            </a:r>
          </a:p>
          <a:p>
            <a:pPr fontAlgn="t"/>
            <a:r>
              <a:rPr lang="da-DK" sz="1600" dirty="0">
                <a:latin typeface="+mj-lt"/>
              </a:rPr>
              <a:t>Sociale medier som</a:t>
            </a:r>
          </a:p>
          <a:p>
            <a:pPr fontAlgn="t"/>
            <a:r>
              <a:rPr lang="da-DK" sz="1600" dirty="0">
                <a:latin typeface="+mj-lt"/>
              </a:rPr>
              <a:t>forretning</a:t>
            </a:r>
          </a:p>
          <a:p>
            <a:pPr fontAlgn="t"/>
            <a:r>
              <a:rPr lang="da-DK" sz="1600" dirty="0">
                <a:latin typeface="+mj-lt"/>
              </a:rPr>
              <a:t>Sociale medier som</a:t>
            </a:r>
          </a:p>
          <a:p>
            <a:pPr fontAlgn="t"/>
            <a:r>
              <a:rPr lang="da-DK" sz="1600" dirty="0">
                <a:latin typeface="+mj-lt"/>
              </a:rPr>
              <a:t>promotionskanal</a:t>
            </a:r>
          </a:p>
          <a:p>
            <a:pPr fontAlgn="t"/>
            <a:r>
              <a:rPr lang="da-DK" sz="1600" dirty="0">
                <a:latin typeface="+mj-lt"/>
              </a:rPr>
              <a:t>Company Wiki</a:t>
            </a:r>
          </a:p>
          <a:p>
            <a:pPr fontAlgn="t"/>
            <a:r>
              <a:rPr lang="da-DK" sz="1600" dirty="0" err="1">
                <a:latin typeface="+mj-lt"/>
              </a:rPr>
              <a:t>Safkos</a:t>
            </a:r>
            <a:r>
              <a:rPr lang="da-DK" sz="1600" dirty="0">
                <a:latin typeface="+mj-lt"/>
              </a:rPr>
              <a:t> 4 søjler</a:t>
            </a:r>
          </a:p>
          <a:p>
            <a:pPr fontAlgn="t"/>
            <a:r>
              <a:rPr lang="da-DK" sz="1600" dirty="0">
                <a:solidFill>
                  <a:srgbClr val="FF0000"/>
                </a:solidFill>
                <a:latin typeface="+mj-lt"/>
              </a:rPr>
              <a:t>Kontrol / indflydelse</a:t>
            </a:r>
          </a:p>
          <a:p>
            <a:pPr fontAlgn="t"/>
            <a:r>
              <a:rPr lang="da-DK" sz="1600" dirty="0">
                <a:latin typeface="+mj-lt"/>
              </a:rPr>
              <a:t>Sociale implikationer</a:t>
            </a:r>
          </a:p>
          <a:p>
            <a:pPr fontAlgn="t"/>
            <a:r>
              <a:rPr lang="da-DK" sz="1600" dirty="0">
                <a:latin typeface="+mj-lt"/>
              </a:rPr>
              <a:t>Nye sociale normer</a:t>
            </a:r>
          </a:p>
          <a:p>
            <a:pPr fontAlgn="t"/>
            <a:r>
              <a:rPr lang="da-DK" sz="1600" dirty="0" err="1">
                <a:latin typeface="+mj-lt"/>
              </a:rPr>
              <a:t>Relationship</a:t>
            </a:r>
            <a:r>
              <a:rPr lang="da-DK" sz="1600" dirty="0">
                <a:latin typeface="+mj-lt"/>
              </a:rPr>
              <a:t> marketing</a:t>
            </a:r>
          </a:p>
          <a:p>
            <a:pPr fontAlgn="t"/>
            <a:r>
              <a:rPr lang="da-DK" sz="1600" dirty="0">
                <a:latin typeface="+mj-lt"/>
              </a:rPr>
              <a:t>Gruppeopgave</a:t>
            </a:r>
          </a:p>
          <a:p>
            <a:pPr fontAlgn="t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817616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A7BE-2A65-4A37-93E5-2E1974781242}" type="datetime2">
              <a:rPr lang="da-DK" smtClean="0"/>
              <a:t>6. november 2018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ikek 8 Markedskommunikation - Internet, sociale medier og netværk</a:t>
            </a:r>
            <a:endParaRPr lang="en-US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2007-BD0B-404B-A3D2-1FB5E385FA9D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819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4848" cy="7337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34050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2051720" y="142852"/>
            <a:ext cx="6635080" cy="6286543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da-DK" sz="2400" dirty="0" err="1"/>
              <a:t>Castells</a:t>
            </a:r>
            <a:r>
              <a:rPr lang="da-DK" sz="2400" dirty="0"/>
              <a:t>: The Mobile Network Society</a:t>
            </a:r>
          </a:p>
          <a:p>
            <a:pPr>
              <a:buNone/>
            </a:pPr>
            <a:endParaRPr lang="da-DK" sz="2400" dirty="0"/>
          </a:p>
          <a:p>
            <a:pPr>
              <a:buNone/>
            </a:pPr>
            <a:r>
              <a:rPr lang="da-DK" sz="2400" dirty="0"/>
              <a:t>Diskutér følgende sociale implikationer:</a:t>
            </a:r>
          </a:p>
          <a:p>
            <a:pPr>
              <a:buNone/>
            </a:pPr>
            <a:r>
              <a:rPr lang="da-DK" sz="2400" dirty="0" err="1"/>
              <a:t>Safe</a:t>
            </a:r>
            <a:r>
              <a:rPr lang="da-DK" sz="2400" dirty="0"/>
              <a:t> </a:t>
            </a:r>
            <a:r>
              <a:rPr lang="da-DK" sz="2400" dirty="0" err="1"/>
              <a:t>autonomy</a:t>
            </a:r>
            <a:endParaRPr lang="da-DK" sz="2400" dirty="0"/>
          </a:p>
          <a:p>
            <a:r>
              <a:rPr lang="da-DK" sz="2400" dirty="0"/>
              <a:t>Autonomi i rum og tid , og til dels socialt og kulturelt, både for enkeltpersonen som for grupper.  </a:t>
            </a:r>
          </a:p>
          <a:p>
            <a:pPr>
              <a:buNone/>
            </a:pPr>
            <a:r>
              <a:rPr lang="da-DK" sz="2400" dirty="0" err="1"/>
              <a:t>Relentless</a:t>
            </a:r>
            <a:r>
              <a:rPr lang="da-DK" sz="2400" dirty="0"/>
              <a:t> </a:t>
            </a:r>
            <a:r>
              <a:rPr lang="da-DK" sz="2400" dirty="0" err="1"/>
              <a:t>Connectivity</a:t>
            </a:r>
            <a:endParaRPr lang="da-DK" sz="2400" dirty="0"/>
          </a:p>
          <a:p>
            <a:r>
              <a:rPr lang="da-DK" sz="2400" dirty="0"/>
              <a:t>Tilgængeligheden er ubegrænset</a:t>
            </a:r>
          </a:p>
          <a:p>
            <a:pPr>
              <a:buNone/>
            </a:pPr>
            <a:r>
              <a:rPr lang="da-DK" sz="2400" dirty="0"/>
              <a:t>Networks of </a:t>
            </a:r>
            <a:r>
              <a:rPr lang="da-DK" sz="2400" dirty="0" err="1"/>
              <a:t>choice</a:t>
            </a:r>
            <a:endParaRPr lang="da-DK" sz="2400" dirty="0"/>
          </a:p>
          <a:p>
            <a:r>
              <a:rPr lang="da-DK" sz="2400" dirty="0"/>
              <a:t>Internettet forstærker subkulturernes identitet</a:t>
            </a:r>
          </a:p>
          <a:p>
            <a:pPr>
              <a:buNone/>
            </a:pPr>
            <a:r>
              <a:rPr lang="da-DK" sz="2400" dirty="0" err="1"/>
              <a:t>Instant</a:t>
            </a:r>
            <a:r>
              <a:rPr lang="da-DK" sz="2400" dirty="0"/>
              <a:t> </a:t>
            </a:r>
            <a:r>
              <a:rPr lang="da-DK" sz="2400" dirty="0" err="1"/>
              <a:t>Communities</a:t>
            </a:r>
            <a:r>
              <a:rPr lang="da-DK" sz="2400" dirty="0"/>
              <a:t> of </a:t>
            </a:r>
            <a:r>
              <a:rPr lang="da-DK" sz="2400" dirty="0" err="1"/>
              <a:t>Practice</a:t>
            </a:r>
            <a:endParaRPr lang="da-DK" sz="2400" dirty="0"/>
          </a:p>
          <a:p>
            <a:r>
              <a:rPr lang="da-DK" sz="2400" dirty="0"/>
              <a:t>Dannelse af ad hoc grupper </a:t>
            </a:r>
            <a:endParaRPr lang="en-US" sz="24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EB84C-3F87-4E24-B9DB-4FBEE83FDC85}" type="datetime2">
              <a:rPr lang="da-DK" smtClean="0"/>
              <a:t>6. november 2018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ikek 8 Markedskommunikation - Internet, sociale medier og netværk</a:t>
            </a:r>
            <a:endParaRPr lang="en-US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2007-BD0B-404B-A3D2-1FB5E385FA9D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8" name="Tekstboks 7"/>
          <p:cNvSpPr txBox="1"/>
          <p:nvPr/>
        </p:nvSpPr>
        <p:spPr>
          <a:xfrm>
            <a:off x="0" y="1628800"/>
            <a:ext cx="205172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da-DK" sz="1600" dirty="0">
                <a:latin typeface="+mj-lt"/>
              </a:rPr>
              <a:t>Opsamling fra modul 7</a:t>
            </a:r>
          </a:p>
          <a:p>
            <a:pPr fontAlgn="t"/>
            <a:r>
              <a:rPr lang="da-DK" sz="1600" dirty="0">
                <a:latin typeface="+mj-lt"/>
              </a:rPr>
              <a:t>Modtagere/afsendere</a:t>
            </a:r>
          </a:p>
          <a:p>
            <a:pPr fontAlgn="t"/>
            <a:r>
              <a:rPr lang="da-DK" sz="1600" dirty="0">
                <a:latin typeface="+mj-lt"/>
              </a:rPr>
              <a:t>Sociale medier som</a:t>
            </a:r>
          </a:p>
          <a:p>
            <a:pPr fontAlgn="t"/>
            <a:r>
              <a:rPr lang="da-DK" sz="1600" dirty="0">
                <a:latin typeface="+mj-lt"/>
              </a:rPr>
              <a:t>forretning</a:t>
            </a:r>
          </a:p>
          <a:p>
            <a:pPr fontAlgn="t"/>
            <a:r>
              <a:rPr lang="da-DK" sz="1600" dirty="0">
                <a:latin typeface="+mj-lt"/>
              </a:rPr>
              <a:t>Sociale medier som</a:t>
            </a:r>
          </a:p>
          <a:p>
            <a:pPr fontAlgn="t"/>
            <a:r>
              <a:rPr lang="da-DK" sz="1600" dirty="0">
                <a:latin typeface="+mj-lt"/>
              </a:rPr>
              <a:t>promotionskanal</a:t>
            </a:r>
          </a:p>
          <a:p>
            <a:pPr fontAlgn="t"/>
            <a:r>
              <a:rPr lang="da-DK" sz="1600" dirty="0">
                <a:latin typeface="+mj-lt"/>
              </a:rPr>
              <a:t>Company Wiki</a:t>
            </a:r>
          </a:p>
          <a:p>
            <a:pPr fontAlgn="t"/>
            <a:r>
              <a:rPr lang="da-DK" sz="1600" dirty="0" err="1">
                <a:latin typeface="+mj-lt"/>
              </a:rPr>
              <a:t>Safkos</a:t>
            </a:r>
            <a:r>
              <a:rPr lang="da-DK" sz="1600" dirty="0">
                <a:latin typeface="+mj-lt"/>
              </a:rPr>
              <a:t> 4 søjler</a:t>
            </a:r>
          </a:p>
          <a:p>
            <a:pPr fontAlgn="t"/>
            <a:r>
              <a:rPr lang="da-DK" sz="1600" dirty="0">
                <a:latin typeface="+mj-lt"/>
              </a:rPr>
              <a:t>Kontrol / indflydelse</a:t>
            </a:r>
          </a:p>
          <a:p>
            <a:pPr fontAlgn="t"/>
            <a:r>
              <a:rPr lang="da-DK" sz="1600" dirty="0">
                <a:solidFill>
                  <a:srgbClr val="FF0000"/>
                </a:solidFill>
                <a:latin typeface="+mj-lt"/>
              </a:rPr>
              <a:t>Sociale implikationer</a:t>
            </a:r>
          </a:p>
          <a:p>
            <a:pPr fontAlgn="t"/>
            <a:r>
              <a:rPr lang="da-DK" sz="1600" dirty="0">
                <a:latin typeface="+mj-lt"/>
              </a:rPr>
              <a:t>Nye sociale normer</a:t>
            </a:r>
          </a:p>
          <a:p>
            <a:pPr fontAlgn="t"/>
            <a:r>
              <a:rPr lang="da-DK" sz="1600" dirty="0" err="1">
                <a:latin typeface="+mj-lt"/>
              </a:rPr>
              <a:t>Relationship</a:t>
            </a:r>
            <a:r>
              <a:rPr lang="da-DK" sz="1600" dirty="0">
                <a:latin typeface="+mj-lt"/>
              </a:rPr>
              <a:t> marketing</a:t>
            </a:r>
          </a:p>
          <a:p>
            <a:pPr fontAlgn="t"/>
            <a:r>
              <a:rPr lang="da-DK" sz="1600" dirty="0">
                <a:latin typeface="+mj-lt"/>
              </a:rPr>
              <a:t>Gruppeopgave</a:t>
            </a:r>
          </a:p>
          <a:p>
            <a:pPr fontAlgn="t"/>
            <a:endParaRPr lang="da-DK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2051720" y="803275"/>
            <a:ext cx="6840760" cy="555468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da-DK" sz="2400" dirty="0"/>
              <a:t>The </a:t>
            </a:r>
            <a:r>
              <a:rPr lang="da-DK" sz="2400" dirty="0" err="1"/>
              <a:t>Blurring</a:t>
            </a:r>
            <a:r>
              <a:rPr lang="da-DK" sz="2400" dirty="0"/>
              <a:t> of the Social </a:t>
            </a:r>
            <a:r>
              <a:rPr lang="da-DK" sz="2400" dirty="0" err="1"/>
              <a:t>Context</a:t>
            </a:r>
            <a:r>
              <a:rPr lang="da-DK" sz="2400" dirty="0"/>
              <a:t> of </a:t>
            </a:r>
            <a:r>
              <a:rPr lang="da-DK" sz="2400" dirty="0" err="1"/>
              <a:t>Individual</a:t>
            </a:r>
            <a:r>
              <a:rPr lang="da-DK" sz="2400" dirty="0"/>
              <a:t> </a:t>
            </a:r>
            <a:r>
              <a:rPr lang="da-DK" sz="2400" dirty="0" err="1"/>
              <a:t>Practice</a:t>
            </a:r>
            <a:endParaRPr lang="da-DK" sz="2400" dirty="0"/>
          </a:p>
          <a:p>
            <a:r>
              <a:rPr lang="da-DK" sz="2400" dirty="0"/>
              <a:t>Rummet (the </a:t>
            </a:r>
            <a:r>
              <a:rPr lang="da-DK" sz="2400" dirty="0" err="1"/>
              <a:t>space</a:t>
            </a:r>
            <a:r>
              <a:rPr lang="da-DK" sz="2400" dirty="0"/>
              <a:t> of flows) og tiden (</a:t>
            </a:r>
            <a:r>
              <a:rPr lang="da-DK" sz="2400" dirty="0" err="1"/>
              <a:t>timeless</a:t>
            </a:r>
            <a:r>
              <a:rPr lang="da-DK" sz="2400" dirty="0"/>
              <a:t> time) bestemmes af aktørerne.</a:t>
            </a:r>
          </a:p>
          <a:p>
            <a:r>
              <a:rPr lang="da-DK" sz="2400" dirty="0"/>
              <a:t>Individet </a:t>
            </a:r>
            <a:r>
              <a:rPr lang="da-DK" sz="2400" i="1" dirty="0"/>
              <a:t>kan</a:t>
            </a:r>
            <a:r>
              <a:rPr lang="da-DK" sz="2400" dirty="0"/>
              <a:t> spinde et netværk der ikke er afhængig af magtens eller samfundets kultur og normer. </a:t>
            </a:r>
          </a:p>
          <a:p>
            <a:r>
              <a:rPr lang="da-DK" sz="2400" dirty="0"/>
              <a:t>Individet definere det nye samfunds sociale trends.</a:t>
            </a:r>
          </a:p>
          <a:p>
            <a:pPr>
              <a:buNone/>
            </a:pPr>
            <a:r>
              <a:rPr lang="da-DK" sz="2400" dirty="0"/>
              <a:t>Access as </a:t>
            </a:r>
            <a:r>
              <a:rPr lang="da-DK" sz="2400" dirty="0" err="1"/>
              <a:t>Personal</a:t>
            </a:r>
            <a:r>
              <a:rPr lang="da-DK" sz="2400" dirty="0"/>
              <a:t> </a:t>
            </a:r>
            <a:r>
              <a:rPr lang="da-DK" sz="2400" dirty="0" err="1"/>
              <a:t>Value</a:t>
            </a:r>
            <a:r>
              <a:rPr lang="da-DK" sz="2400" dirty="0"/>
              <a:t> and Social Right</a:t>
            </a:r>
          </a:p>
          <a:p>
            <a:r>
              <a:rPr lang="da-DK" sz="2400" dirty="0"/>
              <a:t>Adgang skal/bør/kan ses som en rettighed</a:t>
            </a:r>
          </a:p>
          <a:p>
            <a:pPr>
              <a:buNone/>
            </a:pPr>
            <a:r>
              <a:rPr lang="da-DK" sz="2400" dirty="0" err="1"/>
              <a:t>Users</a:t>
            </a:r>
            <a:r>
              <a:rPr lang="da-DK" sz="2400" dirty="0"/>
              <a:t> </a:t>
            </a:r>
            <a:r>
              <a:rPr lang="da-DK" sz="2400" dirty="0" err="1"/>
              <a:t>are</a:t>
            </a:r>
            <a:r>
              <a:rPr lang="da-DK" sz="2400" dirty="0"/>
              <a:t> the Producers of </a:t>
            </a:r>
            <a:r>
              <a:rPr lang="da-DK" sz="2400" dirty="0" err="1"/>
              <a:t>Content</a:t>
            </a:r>
            <a:r>
              <a:rPr lang="da-DK" sz="2400" dirty="0"/>
              <a:t> and Services</a:t>
            </a:r>
          </a:p>
          <a:p>
            <a:r>
              <a:rPr lang="da-DK" sz="2400" dirty="0"/>
              <a:t>Bureaukrater og politikere bør tillade og fremme brugerstyret innovation.</a:t>
            </a:r>
            <a:endParaRPr lang="en-US" sz="24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D2C88-6738-4EC5-ACFD-69CA3CE63464}" type="datetime2">
              <a:rPr lang="da-DK" smtClean="0"/>
              <a:t>6. november 2018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ikek 8 Markedskommunikation - Internet, sociale medier og netværk</a:t>
            </a:r>
            <a:endParaRPr lang="en-US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2007-BD0B-404B-A3D2-1FB5E385FA9D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8" name="Tekstboks 7"/>
          <p:cNvSpPr txBox="1"/>
          <p:nvPr/>
        </p:nvSpPr>
        <p:spPr>
          <a:xfrm>
            <a:off x="0" y="1628800"/>
            <a:ext cx="205172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da-DK" sz="1600" dirty="0">
                <a:latin typeface="+mj-lt"/>
              </a:rPr>
              <a:t>Opsamling fra modul 7</a:t>
            </a:r>
          </a:p>
          <a:p>
            <a:pPr fontAlgn="t"/>
            <a:r>
              <a:rPr lang="da-DK" sz="1600" dirty="0">
                <a:latin typeface="+mj-lt"/>
              </a:rPr>
              <a:t>Modtagere/afsendere</a:t>
            </a:r>
          </a:p>
          <a:p>
            <a:pPr fontAlgn="t"/>
            <a:r>
              <a:rPr lang="da-DK" sz="1600" dirty="0">
                <a:latin typeface="+mj-lt"/>
              </a:rPr>
              <a:t>Sociale medier som</a:t>
            </a:r>
          </a:p>
          <a:p>
            <a:pPr fontAlgn="t"/>
            <a:r>
              <a:rPr lang="da-DK" sz="1600" dirty="0">
                <a:latin typeface="+mj-lt"/>
              </a:rPr>
              <a:t>forretning</a:t>
            </a:r>
          </a:p>
          <a:p>
            <a:pPr fontAlgn="t"/>
            <a:r>
              <a:rPr lang="da-DK" sz="1600" dirty="0">
                <a:latin typeface="+mj-lt"/>
              </a:rPr>
              <a:t>Sociale medier som</a:t>
            </a:r>
          </a:p>
          <a:p>
            <a:pPr fontAlgn="t"/>
            <a:r>
              <a:rPr lang="da-DK" sz="1600" dirty="0">
                <a:latin typeface="+mj-lt"/>
              </a:rPr>
              <a:t>promotionskanal</a:t>
            </a:r>
          </a:p>
          <a:p>
            <a:pPr fontAlgn="t"/>
            <a:r>
              <a:rPr lang="da-DK" sz="1600" dirty="0">
                <a:latin typeface="+mj-lt"/>
              </a:rPr>
              <a:t>Company Wiki</a:t>
            </a:r>
          </a:p>
          <a:p>
            <a:pPr fontAlgn="t"/>
            <a:r>
              <a:rPr lang="da-DK" sz="1600" dirty="0" err="1">
                <a:latin typeface="+mj-lt"/>
              </a:rPr>
              <a:t>Safkos</a:t>
            </a:r>
            <a:r>
              <a:rPr lang="da-DK" sz="1600" dirty="0">
                <a:latin typeface="+mj-lt"/>
              </a:rPr>
              <a:t> 4 søjler</a:t>
            </a:r>
          </a:p>
          <a:p>
            <a:pPr fontAlgn="t"/>
            <a:r>
              <a:rPr lang="da-DK" sz="1600" dirty="0">
                <a:latin typeface="+mj-lt"/>
              </a:rPr>
              <a:t>Kontrol / indflydelse</a:t>
            </a:r>
          </a:p>
          <a:p>
            <a:pPr fontAlgn="t"/>
            <a:r>
              <a:rPr lang="da-DK" sz="1600" dirty="0">
                <a:solidFill>
                  <a:srgbClr val="FF0000"/>
                </a:solidFill>
                <a:latin typeface="+mj-lt"/>
              </a:rPr>
              <a:t>Sociale implikationer</a:t>
            </a:r>
          </a:p>
          <a:p>
            <a:pPr fontAlgn="t"/>
            <a:r>
              <a:rPr lang="da-DK" sz="1600" dirty="0">
                <a:latin typeface="+mj-lt"/>
              </a:rPr>
              <a:t>Nye sociale normer</a:t>
            </a:r>
          </a:p>
          <a:p>
            <a:pPr fontAlgn="t"/>
            <a:r>
              <a:rPr lang="da-DK" sz="1600" dirty="0" err="1">
                <a:latin typeface="+mj-lt"/>
              </a:rPr>
              <a:t>Relationship</a:t>
            </a:r>
            <a:r>
              <a:rPr lang="da-DK" sz="1600" dirty="0">
                <a:latin typeface="+mj-lt"/>
              </a:rPr>
              <a:t> marketing</a:t>
            </a:r>
          </a:p>
          <a:p>
            <a:pPr fontAlgn="t"/>
            <a:r>
              <a:rPr lang="da-DK" sz="1600" dirty="0">
                <a:latin typeface="+mj-lt"/>
              </a:rPr>
              <a:t>Gruppeopgave</a:t>
            </a:r>
          </a:p>
          <a:p>
            <a:pPr fontAlgn="t"/>
            <a:endParaRPr lang="da-DK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2051720" y="692696"/>
            <a:ext cx="6606476" cy="554461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da-DK" sz="2400" dirty="0" err="1"/>
              <a:t>Consumerism</a:t>
            </a:r>
            <a:r>
              <a:rPr lang="da-DK" sz="2400" dirty="0"/>
              <a:t>, </a:t>
            </a:r>
            <a:r>
              <a:rPr lang="da-DK" sz="2400" dirty="0" err="1"/>
              <a:t>Fashion</a:t>
            </a:r>
            <a:r>
              <a:rPr lang="da-DK" sz="2400" dirty="0"/>
              <a:t>, </a:t>
            </a:r>
            <a:r>
              <a:rPr lang="da-DK" sz="2400" dirty="0" err="1"/>
              <a:t>Instrumentality</a:t>
            </a:r>
            <a:r>
              <a:rPr lang="da-DK" sz="2400" dirty="0"/>
              <a:t> and </a:t>
            </a:r>
            <a:r>
              <a:rPr lang="da-DK" sz="2400" dirty="0" err="1"/>
              <a:t>Meaning</a:t>
            </a:r>
            <a:endParaRPr lang="da-DK" sz="2400" dirty="0"/>
          </a:p>
          <a:p>
            <a:r>
              <a:rPr lang="da-DK" sz="2400" dirty="0"/>
              <a:t>Fra statussymbol til værktøj, fra Bandwagon til identitet.</a:t>
            </a:r>
          </a:p>
          <a:p>
            <a:pPr>
              <a:buNone/>
            </a:pPr>
            <a:r>
              <a:rPr lang="da-DK" sz="2400" dirty="0"/>
              <a:t>The Transformation of </a:t>
            </a:r>
            <a:r>
              <a:rPr lang="da-DK" sz="2400" dirty="0" err="1"/>
              <a:t>Language</a:t>
            </a:r>
            <a:endParaRPr lang="da-DK" sz="2400" dirty="0"/>
          </a:p>
          <a:p>
            <a:r>
              <a:rPr lang="da-DK" sz="2400" dirty="0"/>
              <a:t>Ændring/berigelse/forfladigelse ag det skrevne sprog (og dermed af kulturen)</a:t>
            </a:r>
          </a:p>
          <a:p>
            <a:pPr>
              <a:buNone/>
            </a:pPr>
            <a:r>
              <a:rPr lang="da-DK" sz="2400" dirty="0" err="1"/>
              <a:t>Comunication</a:t>
            </a:r>
            <a:r>
              <a:rPr lang="da-DK" sz="2400" dirty="0"/>
              <a:t> </a:t>
            </a:r>
            <a:r>
              <a:rPr lang="da-DK" sz="2400" dirty="0" err="1"/>
              <a:t>Autonomy</a:t>
            </a:r>
            <a:r>
              <a:rPr lang="da-DK" sz="2400" dirty="0"/>
              <a:t>, Information Network and </a:t>
            </a:r>
            <a:r>
              <a:rPr lang="da-DK" sz="2400" dirty="0" err="1"/>
              <a:t>Sociopolitical</a:t>
            </a:r>
            <a:r>
              <a:rPr lang="da-DK" sz="2400" dirty="0"/>
              <a:t> Change</a:t>
            </a:r>
          </a:p>
          <a:p>
            <a:pPr>
              <a:buNone/>
            </a:pPr>
            <a:r>
              <a:rPr lang="da-DK" sz="2400" dirty="0"/>
              <a:t>Cross-media og </a:t>
            </a:r>
            <a:r>
              <a:rPr lang="da-DK" sz="2400" dirty="0" err="1"/>
              <a:t>tværmedial</a:t>
            </a:r>
            <a:r>
              <a:rPr lang="da-DK" sz="2400" dirty="0"/>
              <a:t> kommunikation</a:t>
            </a:r>
          </a:p>
          <a:p>
            <a:r>
              <a:rPr lang="da-DK" sz="2400" dirty="0"/>
              <a:t>Kommunikationen er blevet mere personaliseret og troværdig (?)</a:t>
            </a:r>
          </a:p>
          <a:p>
            <a:r>
              <a:rPr lang="da-DK" sz="2400" dirty="0"/>
              <a:t>Mobil (netværks-)kommunikation har en politisk potentiale da den omgår magten og massemedierne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6A587-E545-4FE2-BFE3-822095085FB0}" type="datetime2">
              <a:rPr lang="da-DK" smtClean="0"/>
              <a:t>6. november 2018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ikek 8 Markedskommunikation - Internet, sociale medier og netværk</a:t>
            </a:r>
            <a:endParaRPr lang="en-US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2007-BD0B-404B-A3D2-1FB5E385FA9D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8" name="Tekstboks 7"/>
          <p:cNvSpPr txBox="1"/>
          <p:nvPr/>
        </p:nvSpPr>
        <p:spPr>
          <a:xfrm>
            <a:off x="0" y="1628800"/>
            <a:ext cx="205172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da-DK" sz="1600" dirty="0">
                <a:latin typeface="+mj-lt"/>
              </a:rPr>
              <a:t>Opsamling fra modul 7</a:t>
            </a:r>
          </a:p>
          <a:p>
            <a:pPr fontAlgn="t"/>
            <a:r>
              <a:rPr lang="da-DK" sz="1600" dirty="0">
                <a:latin typeface="+mj-lt"/>
              </a:rPr>
              <a:t>Modtagere/afsendere</a:t>
            </a:r>
          </a:p>
          <a:p>
            <a:pPr fontAlgn="t"/>
            <a:r>
              <a:rPr lang="da-DK" sz="1600" dirty="0">
                <a:latin typeface="+mj-lt"/>
              </a:rPr>
              <a:t>Sociale medier som</a:t>
            </a:r>
          </a:p>
          <a:p>
            <a:pPr fontAlgn="t"/>
            <a:r>
              <a:rPr lang="da-DK" sz="1600" dirty="0">
                <a:latin typeface="+mj-lt"/>
              </a:rPr>
              <a:t>forretning</a:t>
            </a:r>
          </a:p>
          <a:p>
            <a:pPr fontAlgn="t"/>
            <a:r>
              <a:rPr lang="da-DK" sz="1600" dirty="0">
                <a:latin typeface="+mj-lt"/>
              </a:rPr>
              <a:t>Sociale medier som</a:t>
            </a:r>
          </a:p>
          <a:p>
            <a:pPr fontAlgn="t"/>
            <a:r>
              <a:rPr lang="da-DK" sz="1600" dirty="0">
                <a:latin typeface="+mj-lt"/>
              </a:rPr>
              <a:t>promotionskanal</a:t>
            </a:r>
          </a:p>
          <a:p>
            <a:pPr fontAlgn="t"/>
            <a:r>
              <a:rPr lang="da-DK" sz="1600" dirty="0">
                <a:latin typeface="+mj-lt"/>
              </a:rPr>
              <a:t>Company Wiki</a:t>
            </a:r>
          </a:p>
          <a:p>
            <a:pPr fontAlgn="t"/>
            <a:r>
              <a:rPr lang="da-DK" sz="1600" dirty="0" err="1">
                <a:latin typeface="+mj-lt"/>
              </a:rPr>
              <a:t>Safkos</a:t>
            </a:r>
            <a:r>
              <a:rPr lang="da-DK" sz="1600" dirty="0">
                <a:latin typeface="+mj-lt"/>
              </a:rPr>
              <a:t> 4 søjler</a:t>
            </a:r>
          </a:p>
          <a:p>
            <a:pPr fontAlgn="t"/>
            <a:r>
              <a:rPr lang="da-DK" sz="1600" dirty="0">
                <a:latin typeface="+mj-lt"/>
              </a:rPr>
              <a:t>Kontrol / indflydelse</a:t>
            </a:r>
          </a:p>
          <a:p>
            <a:pPr fontAlgn="t"/>
            <a:r>
              <a:rPr lang="da-DK" sz="1600" dirty="0">
                <a:solidFill>
                  <a:srgbClr val="FF0000"/>
                </a:solidFill>
                <a:latin typeface="+mj-lt"/>
              </a:rPr>
              <a:t>Sociale implikationer</a:t>
            </a:r>
          </a:p>
          <a:p>
            <a:pPr fontAlgn="t"/>
            <a:r>
              <a:rPr lang="da-DK" sz="1600" dirty="0">
                <a:latin typeface="+mj-lt"/>
              </a:rPr>
              <a:t>Nye sociale normer</a:t>
            </a:r>
          </a:p>
          <a:p>
            <a:pPr fontAlgn="t"/>
            <a:r>
              <a:rPr lang="da-DK" sz="1600" dirty="0" err="1">
                <a:latin typeface="+mj-lt"/>
              </a:rPr>
              <a:t>Relationship</a:t>
            </a:r>
            <a:r>
              <a:rPr lang="da-DK" sz="1600" dirty="0">
                <a:latin typeface="+mj-lt"/>
              </a:rPr>
              <a:t> marketing</a:t>
            </a:r>
          </a:p>
          <a:p>
            <a:pPr fontAlgn="t"/>
            <a:r>
              <a:rPr lang="da-DK" sz="1600" dirty="0">
                <a:latin typeface="+mj-lt"/>
              </a:rPr>
              <a:t>Gruppeopgave</a:t>
            </a:r>
          </a:p>
          <a:p>
            <a:pPr fontAlgn="t"/>
            <a:endParaRPr lang="da-DK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865B9-56E7-40E1-8A49-CAE113862291}" type="datetime2">
              <a:rPr lang="da-DK" smtClean="0"/>
              <a:t>6. november 2018</a:t>
            </a:fld>
            <a:endParaRPr lang="en-US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ikek 8 Markedskommunikation - Internet, sociale medier og netværk</a:t>
            </a:r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0DBA5-F823-4B9E-ACF1-522F50B5F2F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Tekstboks 6"/>
          <p:cNvSpPr txBox="1"/>
          <p:nvPr/>
        </p:nvSpPr>
        <p:spPr>
          <a:xfrm>
            <a:off x="1979712" y="1700808"/>
            <a:ext cx="70922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i="1" dirty="0">
                <a:latin typeface="+mn-lt"/>
              </a:rPr>
              <a:t>Gruppeopgave</a:t>
            </a:r>
          </a:p>
          <a:p>
            <a:r>
              <a:rPr lang="da-DK" sz="2400" i="1" dirty="0">
                <a:latin typeface="+mn-lt"/>
              </a:rPr>
              <a:t>Kommunikationsplanlægning</a:t>
            </a:r>
          </a:p>
          <a:p>
            <a:endParaRPr lang="da-DK" sz="2400" i="1" dirty="0">
              <a:latin typeface="+mn-lt"/>
            </a:endParaRPr>
          </a:p>
          <a:p>
            <a:r>
              <a:rPr lang="da-DK" sz="2400" i="1" dirty="0">
                <a:latin typeface="+mn-lt"/>
              </a:rPr>
              <a:t>Skitsér gruppens eksamensprojekt ved brug af fig. 21.3 på side 133, dog uden ‘3.5 Måling af kommunikationseffekt’ og 3.6 ‘Udarbejdelse af budget’.</a:t>
            </a:r>
          </a:p>
        </p:txBody>
      </p:sp>
      <p:sp>
        <p:nvSpPr>
          <p:cNvPr id="9" name="Tekstboks 6"/>
          <p:cNvSpPr txBox="1"/>
          <p:nvPr/>
        </p:nvSpPr>
        <p:spPr>
          <a:xfrm>
            <a:off x="0" y="1628800"/>
            <a:ext cx="205172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da-DK" sz="1600" dirty="0">
                <a:solidFill>
                  <a:srgbClr val="FF0000"/>
                </a:solidFill>
                <a:latin typeface="+mj-lt"/>
              </a:rPr>
              <a:t>Opsamling fra modul 7</a:t>
            </a:r>
          </a:p>
          <a:p>
            <a:pPr fontAlgn="t"/>
            <a:r>
              <a:rPr lang="da-DK" sz="1600" dirty="0">
                <a:latin typeface="+mj-lt"/>
              </a:rPr>
              <a:t>Modtagere/afsendere</a:t>
            </a:r>
          </a:p>
          <a:p>
            <a:pPr fontAlgn="t"/>
            <a:r>
              <a:rPr lang="da-DK" sz="1600" dirty="0">
                <a:latin typeface="+mj-lt"/>
              </a:rPr>
              <a:t>Sociale medier som</a:t>
            </a:r>
          </a:p>
          <a:p>
            <a:pPr fontAlgn="t"/>
            <a:r>
              <a:rPr lang="da-DK" sz="1600" dirty="0">
                <a:latin typeface="+mj-lt"/>
              </a:rPr>
              <a:t>forretning</a:t>
            </a:r>
          </a:p>
          <a:p>
            <a:pPr fontAlgn="t"/>
            <a:r>
              <a:rPr lang="da-DK" sz="1600" dirty="0">
                <a:latin typeface="+mj-lt"/>
              </a:rPr>
              <a:t>Sociale medier som</a:t>
            </a:r>
          </a:p>
          <a:p>
            <a:pPr fontAlgn="t"/>
            <a:r>
              <a:rPr lang="da-DK" sz="1600" dirty="0">
                <a:latin typeface="+mj-lt"/>
              </a:rPr>
              <a:t>promotionskanal</a:t>
            </a:r>
          </a:p>
          <a:p>
            <a:pPr fontAlgn="t"/>
            <a:r>
              <a:rPr lang="da-DK" sz="1600" dirty="0">
                <a:latin typeface="+mj-lt"/>
              </a:rPr>
              <a:t>Company Wiki</a:t>
            </a:r>
          </a:p>
          <a:p>
            <a:pPr fontAlgn="t"/>
            <a:r>
              <a:rPr lang="da-DK" sz="1600" dirty="0" err="1">
                <a:latin typeface="+mj-lt"/>
              </a:rPr>
              <a:t>Safkos</a:t>
            </a:r>
            <a:r>
              <a:rPr lang="da-DK" sz="1600" dirty="0">
                <a:latin typeface="+mj-lt"/>
              </a:rPr>
              <a:t> 4 søjler</a:t>
            </a:r>
          </a:p>
          <a:p>
            <a:pPr fontAlgn="t"/>
            <a:r>
              <a:rPr lang="da-DK" sz="1600" dirty="0">
                <a:latin typeface="+mj-lt"/>
              </a:rPr>
              <a:t>Kontrol / indflydelse</a:t>
            </a:r>
          </a:p>
          <a:p>
            <a:pPr fontAlgn="t"/>
            <a:r>
              <a:rPr lang="da-DK" sz="1600" dirty="0">
                <a:latin typeface="+mj-lt"/>
              </a:rPr>
              <a:t>Sociale implikationer</a:t>
            </a:r>
          </a:p>
          <a:p>
            <a:pPr fontAlgn="t"/>
            <a:r>
              <a:rPr lang="da-DK" sz="1600" dirty="0">
                <a:latin typeface="+mj-lt"/>
              </a:rPr>
              <a:t>Nye sociale normer</a:t>
            </a:r>
          </a:p>
          <a:p>
            <a:pPr fontAlgn="t"/>
            <a:r>
              <a:rPr lang="da-DK" sz="1600" dirty="0" err="1">
                <a:latin typeface="+mj-lt"/>
              </a:rPr>
              <a:t>Relationship</a:t>
            </a:r>
            <a:r>
              <a:rPr lang="da-DK" sz="1600" dirty="0">
                <a:latin typeface="+mj-lt"/>
              </a:rPr>
              <a:t> marketing</a:t>
            </a:r>
          </a:p>
          <a:p>
            <a:pPr fontAlgn="t"/>
            <a:r>
              <a:rPr lang="da-DK" sz="1600" dirty="0">
                <a:latin typeface="+mj-lt"/>
              </a:rPr>
              <a:t>Gruppeopgave</a:t>
            </a:r>
          </a:p>
          <a:p>
            <a:pPr fontAlgn="t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055525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AF2B6-B9DF-4C0D-B15B-340C01A49EBF}" type="datetime2">
              <a:rPr lang="da-DK" smtClean="0"/>
              <a:t>6. november 2018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ikek 8 Markedskommunikation - Internet, sociale medier og netværk</a:t>
            </a:r>
            <a:endParaRPr lang="en-US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2007-BD0B-404B-A3D2-1FB5E385FA9D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614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896" y="-243408"/>
            <a:ext cx="16002000" cy="1000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71998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4C217-611E-4C31-A722-DFD08DACEF38}" type="datetime2">
              <a:rPr lang="da-DK" smtClean="0"/>
              <a:t>6. november 2018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ikek 8 Markedskommunikation - Internet, sociale medier og netværk</a:t>
            </a:r>
            <a:endParaRPr lang="en-US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2007-BD0B-404B-A3D2-1FB5E385FA9D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2" name="Billede 1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r="39389"/>
          <a:stretch/>
        </p:blipFill>
        <p:spPr>
          <a:xfrm>
            <a:off x="-268215" y="332656"/>
            <a:ext cx="9540552" cy="531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9664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2051720" y="188640"/>
            <a:ext cx="6606476" cy="6240186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da-DK" sz="2400" dirty="0" err="1"/>
              <a:t>Consumerism</a:t>
            </a:r>
            <a:r>
              <a:rPr lang="da-DK" sz="2400" dirty="0"/>
              <a:t>, </a:t>
            </a:r>
            <a:r>
              <a:rPr lang="da-DK" sz="2400" dirty="0" err="1"/>
              <a:t>Fashion</a:t>
            </a:r>
            <a:r>
              <a:rPr lang="da-DK" sz="2400" dirty="0"/>
              <a:t>, </a:t>
            </a:r>
            <a:r>
              <a:rPr lang="da-DK" sz="2400" dirty="0" err="1"/>
              <a:t>Instrumentality</a:t>
            </a:r>
            <a:r>
              <a:rPr lang="da-DK" sz="2400" dirty="0"/>
              <a:t> and </a:t>
            </a:r>
            <a:r>
              <a:rPr lang="da-DK" sz="2400" dirty="0" err="1"/>
              <a:t>Meaning</a:t>
            </a:r>
            <a:endParaRPr lang="da-DK" sz="2400" dirty="0"/>
          </a:p>
          <a:p>
            <a:r>
              <a:rPr lang="da-DK" sz="2400" dirty="0"/>
              <a:t>Fra statussymbol til værktøj, fra Bandwagon til identitet.</a:t>
            </a:r>
          </a:p>
          <a:p>
            <a:pPr>
              <a:buNone/>
            </a:pPr>
            <a:r>
              <a:rPr lang="da-DK" sz="2400" dirty="0"/>
              <a:t>The Transformation of </a:t>
            </a:r>
            <a:r>
              <a:rPr lang="da-DK" sz="2400" dirty="0" err="1"/>
              <a:t>Language</a:t>
            </a:r>
            <a:endParaRPr lang="da-DK" sz="2400" dirty="0"/>
          </a:p>
          <a:p>
            <a:r>
              <a:rPr lang="da-DK" sz="2400" dirty="0"/>
              <a:t>Ændring/berigelse/forfladigelse ag det skrevne sprog (og dermed af kulturen;-))</a:t>
            </a:r>
          </a:p>
          <a:p>
            <a:r>
              <a:rPr lang="da-DK" sz="2400" dirty="0"/>
              <a:t>Cross-media / tværmedial kommunikation</a:t>
            </a:r>
          </a:p>
          <a:p>
            <a:pPr>
              <a:buNone/>
            </a:pPr>
            <a:r>
              <a:rPr lang="da-DK" sz="2400" dirty="0" err="1"/>
              <a:t>Comunication</a:t>
            </a:r>
            <a:r>
              <a:rPr lang="da-DK" sz="2400" dirty="0"/>
              <a:t> </a:t>
            </a:r>
            <a:r>
              <a:rPr lang="da-DK" sz="2400" dirty="0" err="1"/>
              <a:t>Autonomy</a:t>
            </a:r>
            <a:r>
              <a:rPr lang="da-DK" sz="2400" dirty="0"/>
              <a:t>, Information Network and </a:t>
            </a:r>
            <a:r>
              <a:rPr lang="da-DK" sz="2400" dirty="0" err="1"/>
              <a:t>Sociopolitical</a:t>
            </a:r>
            <a:r>
              <a:rPr lang="da-DK" sz="2400" dirty="0"/>
              <a:t> </a:t>
            </a:r>
            <a:r>
              <a:rPr lang="da-DK" sz="2400" dirty="0" err="1"/>
              <a:t>Change</a:t>
            </a:r>
            <a:endParaRPr lang="da-DK" sz="2400" dirty="0"/>
          </a:p>
          <a:p>
            <a:r>
              <a:rPr lang="da-DK" sz="2400" dirty="0"/>
              <a:t>Kommunikationen er blevet mere personaliseret og troværdig (?)</a:t>
            </a:r>
          </a:p>
          <a:p>
            <a:r>
              <a:rPr lang="da-DK" sz="2400" dirty="0"/>
              <a:t>Mobil (netværks-)kommunikation har en politisk potentiale da den omgår magten og massemedierne Samtidigt kan den misbruges af demagoger</a:t>
            </a:r>
          </a:p>
          <a:p>
            <a:pPr>
              <a:buNone/>
            </a:pPr>
            <a:r>
              <a:rPr lang="da-DK" sz="2400" dirty="0"/>
              <a:t>Social Problems of a Wireless </a:t>
            </a:r>
            <a:r>
              <a:rPr lang="da-DK" sz="2400" dirty="0" err="1"/>
              <a:t>world</a:t>
            </a:r>
            <a:r>
              <a:rPr lang="da-DK" sz="2400" dirty="0"/>
              <a:t> </a:t>
            </a:r>
          </a:p>
          <a:p>
            <a:r>
              <a:rPr lang="da-DK" sz="2400" dirty="0"/>
              <a:t>Manglende tilgængelighed og alder (The </a:t>
            </a:r>
            <a:r>
              <a:rPr lang="da-DK" sz="2400" dirty="0" err="1"/>
              <a:t>wireless</a:t>
            </a:r>
            <a:r>
              <a:rPr lang="da-DK" sz="2400" dirty="0"/>
              <a:t> </a:t>
            </a:r>
            <a:r>
              <a:rPr lang="da-DK" sz="2400" dirty="0" err="1"/>
              <a:t>communication</a:t>
            </a:r>
            <a:r>
              <a:rPr lang="da-DK" sz="2400" dirty="0"/>
              <a:t> </a:t>
            </a:r>
            <a:r>
              <a:rPr lang="da-DK" sz="2400" dirty="0" err="1"/>
              <a:t>divide</a:t>
            </a:r>
            <a:r>
              <a:rPr lang="da-DK" sz="2400" dirty="0"/>
              <a:t>), virus, politisk kontrol, </a:t>
            </a:r>
            <a:r>
              <a:rPr lang="da-DK" sz="2400" dirty="0" err="1"/>
              <a:t>multitasking</a:t>
            </a:r>
            <a:r>
              <a:rPr lang="da-DK" sz="2400" dirty="0"/>
              <a:t>, mangel på </a:t>
            </a:r>
            <a:r>
              <a:rPr lang="da-DK" sz="2400" dirty="0" err="1"/>
              <a:t>privacy</a:t>
            </a:r>
            <a:endParaRPr lang="da-DK" sz="2400" dirty="0"/>
          </a:p>
          <a:p>
            <a:endParaRPr lang="da-DK" sz="2400" dirty="0"/>
          </a:p>
          <a:p>
            <a:endParaRPr lang="en-US" sz="24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E2B5-64B2-4F82-9525-ADCC35129D1F}" type="datetime2">
              <a:rPr lang="da-DK" smtClean="0"/>
              <a:t>6. november 2018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ikek 8 Markedskommunikation - Internet, sociale medier og netværk</a:t>
            </a:r>
            <a:endParaRPr lang="en-US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2007-BD0B-404B-A3D2-1FB5E385FA9D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8" name="Tekstboks 7"/>
          <p:cNvSpPr txBox="1"/>
          <p:nvPr/>
        </p:nvSpPr>
        <p:spPr>
          <a:xfrm>
            <a:off x="0" y="1628800"/>
            <a:ext cx="205172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da-DK" sz="1600" dirty="0">
                <a:latin typeface="+mj-lt"/>
              </a:rPr>
              <a:t>Opsamling fra modul 7</a:t>
            </a:r>
          </a:p>
          <a:p>
            <a:pPr fontAlgn="t"/>
            <a:r>
              <a:rPr lang="da-DK" sz="1600" dirty="0">
                <a:latin typeface="+mj-lt"/>
              </a:rPr>
              <a:t>Modtagere/afsendere</a:t>
            </a:r>
          </a:p>
          <a:p>
            <a:pPr fontAlgn="t"/>
            <a:r>
              <a:rPr lang="da-DK" sz="1600" dirty="0">
                <a:latin typeface="+mj-lt"/>
              </a:rPr>
              <a:t>Sociale medier som</a:t>
            </a:r>
          </a:p>
          <a:p>
            <a:pPr fontAlgn="t"/>
            <a:r>
              <a:rPr lang="da-DK" sz="1600" dirty="0">
                <a:latin typeface="+mj-lt"/>
              </a:rPr>
              <a:t>forretning</a:t>
            </a:r>
          </a:p>
          <a:p>
            <a:pPr fontAlgn="t"/>
            <a:r>
              <a:rPr lang="da-DK" sz="1600" dirty="0">
                <a:latin typeface="+mj-lt"/>
              </a:rPr>
              <a:t>Sociale medier som</a:t>
            </a:r>
          </a:p>
          <a:p>
            <a:pPr fontAlgn="t"/>
            <a:r>
              <a:rPr lang="da-DK" sz="1600" dirty="0">
                <a:latin typeface="+mj-lt"/>
              </a:rPr>
              <a:t>promotionskanal</a:t>
            </a:r>
          </a:p>
          <a:p>
            <a:pPr fontAlgn="t"/>
            <a:r>
              <a:rPr lang="da-DK" sz="1600" dirty="0">
                <a:latin typeface="+mj-lt"/>
              </a:rPr>
              <a:t>Company Wiki</a:t>
            </a:r>
          </a:p>
          <a:p>
            <a:pPr fontAlgn="t"/>
            <a:r>
              <a:rPr lang="da-DK" sz="1600" dirty="0" err="1">
                <a:latin typeface="+mj-lt"/>
              </a:rPr>
              <a:t>Safkos</a:t>
            </a:r>
            <a:r>
              <a:rPr lang="da-DK" sz="1600" dirty="0">
                <a:latin typeface="+mj-lt"/>
              </a:rPr>
              <a:t> 4 søjler</a:t>
            </a:r>
          </a:p>
          <a:p>
            <a:pPr fontAlgn="t"/>
            <a:r>
              <a:rPr lang="da-DK" sz="1600" dirty="0">
                <a:latin typeface="+mj-lt"/>
              </a:rPr>
              <a:t>Kontrol / indflydelse</a:t>
            </a:r>
          </a:p>
          <a:p>
            <a:pPr fontAlgn="t"/>
            <a:r>
              <a:rPr lang="da-DK" sz="1600" dirty="0">
                <a:solidFill>
                  <a:srgbClr val="FF0000"/>
                </a:solidFill>
                <a:latin typeface="+mj-lt"/>
              </a:rPr>
              <a:t>Sociale implikationer</a:t>
            </a:r>
          </a:p>
          <a:p>
            <a:pPr fontAlgn="t"/>
            <a:r>
              <a:rPr lang="da-DK" sz="1600" dirty="0">
                <a:latin typeface="+mj-lt"/>
              </a:rPr>
              <a:t>Nye sociale normer</a:t>
            </a:r>
          </a:p>
          <a:p>
            <a:pPr fontAlgn="t"/>
            <a:r>
              <a:rPr lang="da-DK" sz="1600" dirty="0" err="1">
                <a:latin typeface="+mj-lt"/>
              </a:rPr>
              <a:t>Relationship</a:t>
            </a:r>
            <a:r>
              <a:rPr lang="da-DK" sz="1600" dirty="0">
                <a:latin typeface="+mj-lt"/>
              </a:rPr>
              <a:t> marketing</a:t>
            </a:r>
          </a:p>
          <a:p>
            <a:pPr fontAlgn="t"/>
            <a:r>
              <a:rPr lang="da-DK" sz="1600" dirty="0">
                <a:latin typeface="+mj-lt"/>
              </a:rPr>
              <a:t>Gruppeopgave</a:t>
            </a:r>
          </a:p>
          <a:p>
            <a:pPr fontAlgn="t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2363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2051720" y="285728"/>
            <a:ext cx="6663684" cy="6000792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da-DK" sz="2400" dirty="0"/>
              <a:t>Shih, The New Social Norms</a:t>
            </a:r>
          </a:p>
          <a:p>
            <a:pPr>
              <a:buNone/>
            </a:pPr>
            <a:r>
              <a:rPr lang="da-DK" sz="2400" dirty="0"/>
              <a:t>Udefra hvilken betragtning udvælges billedet til profilerne på </a:t>
            </a:r>
            <a:r>
              <a:rPr lang="da-DK" sz="2400" dirty="0" err="1"/>
              <a:t>SoMe</a:t>
            </a:r>
            <a:r>
              <a:rPr lang="da-DK" sz="2400" dirty="0"/>
              <a:t>?</a:t>
            </a:r>
          </a:p>
          <a:p>
            <a:pPr>
              <a:buNone/>
            </a:pPr>
            <a:endParaRPr lang="da-DK" sz="2400" dirty="0"/>
          </a:p>
          <a:p>
            <a:pPr>
              <a:buNone/>
            </a:pPr>
            <a:endParaRPr lang="da-DK" sz="2400" dirty="0"/>
          </a:p>
          <a:p>
            <a:pPr>
              <a:buNone/>
            </a:pPr>
            <a:endParaRPr lang="da-DK" sz="2400" dirty="0"/>
          </a:p>
          <a:p>
            <a:pPr>
              <a:buNone/>
            </a:pPr>
            <a:endParaRPr lang="da-DK" sz="2400" dirty="0"/>
          </a:p>
          <a:p>
            <a:pPr>
              <a:buNone/>
            </a:pPr>
            <a:endParaRPr lang="da-DK" sz="2400" dirty="0"/>
          </a:p>
          <a:p>
            <a:pPr>
              <a:buNone/>
            </a:pPr>
            <a:endParaRPr lang="da-DK" sz="2400" dirty="0"/>
          </a:p>
          <a:p>
            <a:pPr>
              <a:buNone/>
            </a:pPr>
            <a:endParaRPr lang="da-DK" sz="2400" dirty="0"/>
          </a:p>
          <a:p>
            <a:pPr>
              <a:buNone/>
            </a:pPr>
            <a:endParaRPr lang="da-DK" sz="2400" dirty="0"/>
          </a:p>
          <a:p>
            <a:pPr>
              <a:buNone/>
            </a:pPr>
            <a:endParaRPr lang="da-DK" sz="2400" dirty="0"/>
          </a:p>
          <a:p>
            <a:pPr>
              <a:buNone/>
            </a:pPr>
            <a:endParaRPr lang="en-US" sz="24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C5BCA-BA0B-434E-A326-47CC7AA0FCE3}" type="datetime2">
              <a:rPr lang="da-DK" smtClean="0"/>
              <a:t>6. november 2018</a:t>
            </a:fld>
            <a:endParaRPr lang="en-US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4DCAA-02E8-4305-8D56-3AE84F4CF6D8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ikek 8 Markedskommunikation - Internet, sociale medier og netværk</a:t>
            </a:r>
            <a:endParaRPr lang="en-US"/>
          </a:p>
        </p:txBody>
      </p:sp>
      <p:sp>
        <p:nvSpPr>
          <p:cNvPr id="8" name="Tekstboks 7"/>
          <p:cNvSpPr txBox="1"/>
          <p:nvPr/>
        </p:nvSpPr>
        <p:spPr>
          <a:xfrm>
            <a:off x="0" y="1628800"/>
            <a:ext cx="205172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da-DK" sz="1600" dirty="0">
                <a:latin typeface="+mj-lt"/>
              </a:rPr>
              <a:t>Opsamling fra modul 7</a:t>
            </a:r>
          </a:p>
          <a:p>
            <a:pPr fontAlgn="t"/>
            <a:r>
              <a:rPr lang="da-DK" sz="1600" dirty="0">
                <a:latin typeface="+mj-lt"/>
              </a:rPr>
              <a:t>Modtagere/afsendere</a:t>
            </a:r>
          </a:p>
          <a:p>
            <a:pPr fontAlgn="t"/>
            <a:r>
              <a:rPr lang="da-DK" sz="1600" dirty="0">
                <a:latin typeface="+mj-lt"/>
              </a:rPr>
              <a:t>Sociale medier som</a:t>
            </a:r>
          </a:p>
          <a:p>
            <a:pPr fontAlgn="t"/>
            <a:r>
              <a:rPr lang="da-DK" sz="1600" dirty="0">
                <a:latin typeface="+mj-lt"/>
              </a:rPr>
              <a:t>forretning</a:t>
            </a:r>
          </a:p>
          <a:p>
            <a:pPr fontAlgn="t"/>
            <a:r>
              <a:rPr lang="da-DK" sz="1600" dirty="0">
                <a:latin typeface="+mj-lt"/>
              </a:rPr>
              <a:t>Sociale medier som</a:t>
            </a:r>
          </a:p>
          <a:p>
            <a:pPr fontAlgn="t"/>
            <a:r>
              <a:rPr lang="da-DK" sz="1600" dirty="0">
                <a:latin typeface="+mj-lt"/>
              </a:rPr>
              <a:t>promotionskanal</a:t>
            </a:r>
          </a:p>
          <a:p>
            <a:pPr fontAlgn="t"/>
            <a:r>
              <a:rPr lang="da-DK" sz="1600" dirty="0">
                <a:latin typeface="+mj-lt"/>
              </a:rPr>
              <a:t>Company Wiki</a:t>
            </a:r>
          </a:p>
          <a:p>
            <a:pPr fontAlgn="t"/>
            <a:r>
              <a:rPr lang="da-DK" sz="1600" dirty="0" err="1">
                <a:latin typeface="+mj-lt"/>
              </a:rPr>
              <a:t>Safkos</a:t>
            </a:r>
            <a:r>
              <a:rPr lang="da-DK" sz="1600" dirty="0">
                <a:latin typeface="+mj-lt"/>
              </a:rPr>
              <a:t> 4 søjler</a:t>
            </a:r>
          </a:p>
          <a:p>
            <a:pPr fontAlgn="t"/>
            <a:r>
              <a:rPr lang="da-DK" sz="1600" dirty="0">
                <a:latin typeface="+mj-lt"/>
              </a:rPr>
              <a:t>Kontrol / indflydelse</a:t>
            </a:r>
          </a:p>
          <a:p>
            <a:pPr fontAlgn="t"/>
            <a:r>
              <a:rPr lang="da-DK" sz="1600" dirty="0">
                <a:latin typeface="+mj-lt"/>
              </a:rPr>
              <a:t>Sociale implikationer</a:t>
            </a:r>
          </a:p>
          <a:p>
            <a:pPr fontAlgn="t"/>
            <a:r>
              <a:rPr lang="da-DK" sz="1600" dirty="0">
                <a:solidFill>
                  <a:srgbClr val="FF0000"/>
                </a:solidFill>
                <a:latin typeface="+mj-lt"/>
              </a:rPr>
              <a:t>Nye sociale normer</a:t>
            </a:r>
          </a:p>
          <a:p>
            <a:pPr fontAlgn="t"/>
            <a:r>
              <a:rPr lang="da-DK" sz="1600" dirty="0" err="1">
                <a:latin typeface="+mj-lt"/>
              </a:rPr>
              <a:t>Relationship</a:t>
            </a:r>
            <a:r>
              <a:rPr lang="da-DK" sz="1600" dirty="0">
                <a:latin typeface="+mj-lt"/>
              </a:rPr>
              <a:t> marketing</a:t>
            </a:r>
          </a:p>
          <a:p>
            <a:pPr fontAlgn="t"/>
            <a:r>
              <a:rPr lang="da-DK" sz="1600" dirty="0">
                <a:latin typeface="+mj-lt"/>
              </a:rPr>
              <a:t>Gruppeopgave</a:t>
            </a:r>
          </a:p>
          <a:p>
            <a:pPr fontAlgn="t"/>
            <a:endParaRPr lang="da-DK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013014"/>
            <a:ext cx="2136066" cy="2136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786" y="2013015"/>
            <a:ext cx="2136066" cy="2136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852" y="2012343"/>
            <a:ext cx="2136738" cy="21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140061"/>
            <a:ext cx="2136066" cy="2136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786" y="4112503"/>
            <a:ext cx="2164296" cy="21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852" y="4140061"/>
            <a:ext cx="2136738" cy="21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69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2051720" y="308528"/>
            <a:ext cx="6663684" cy="6000792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da-DK" sz="2400" dirty="0"/>
              <a:t>Se også relations markedsføring (http://en.wikipedia.org/</a:t>
            </a:r>
            <a:r>
              <a:rPr lang="da-DK" sz="2400" dirty="0" err="1"/>
              <a:t>wiki</a:t>
            </a:r>
            <a:r>
              <a:rPr lang="da-DK" sz="2400" dirty="0"/>
              <a:t>/</a:t>
            </a:r>
            <a:r>
              <a:rPr lang="da-DK" sz="2400" dirty="0" err="1"/>
              <a:t>Relationship_marketing</a:t>
            </a:r>
            <a:r>
              <a:rPr lang="da-DK" sz="2400" dirty="0"/>
              <a:t>)</a:t>
            </a:r>
          </a:p>
          <a:p>
            <a:pPr>
              <a:buNone/>
            </a:pPr>
            <a:r>
              <a:rPr lang="en-US" sz="2400" b="1" dirty="0"/>
              <a:t>Relationship Marketing</a:t>
            </a:r>
            <a:r>
              <a:rPr lang="en-US" sz="2400" dirty="0"/>
              <a:t> was first defined as a form of marketing developed from direct response marketing campaigns which </a:t>
            </a:r>
            <a:r>
              <a:rPr lang="en-US" sz="2400" dirty="0">
                <a:solidFill>
                  <a:srgbClr val="FF0000"/>
                </a:solidFill>
              </a:rPr>
              <a:t>emphasizes customer retention and satisfaction, rather than a dominant focus on sales transactions</a:t>
            </a:r>
            <a:r>
              <a:rPr lang="en-US" sz="2400" dirty="0"/>
              <a:t>.</a:t>
            </a:r>
          </a:p>
          <a:p>
            <a:pPr>
              <a:buNone/>
            </a:pPr>
            <a:r>
              <a:rPr lang="en-US" sz="2400" dirty="0"/>
              <a:t>As a practice, Relationship Marketing differs from other forms of marketing in that </a:t>
            </a:r>
            <a:r>
              <a:rPr lang="en-US" sz="2400" dirty="0">
                <a:solidFill>
                  <a:srgbClr val="FF0000"/>
                </a:solidFill>
              </a:rPr>
              <a:t>it recognizes the long term value of customer relationships</a:t>
            </a:r>
            <a:r>
              <a:rPr lang="en-US" sz="2400" dirty="0"/>
              <a:t> and extends communication beyond intrusive advertising and sales promotional messages.</a:t>
            </a:r>
          </a:p>
          <a:p>
            <a:pPr>
              <a:buNone/>
            </a:pPr>
            <a:r>
              <a:rPr lang="en-US" sz="2400" dirty="0">
                <a:solidFill>
                  <a:srgbClr val="FF0000"/>
                </a:solidFill>
              </a:rPr>
              <a:t>With the growth of the internet and mobile platforms, Relationship Marketing has continued to evolve and move forward as technology opens more collaborative and social communication channels</a:t>
            </a:r>
            <a:r>
              <a:rPr lang="en-US" sz="2400" dirty="0"/>
              <a:t>. This includes tools for managing relationships with customers that goes beyond simple demographic and customer service data</a:t>
            </a:r>
            <a:r>
              <a:rPr lang="en-US" sz="2400"/>
              <a:t>. Relationship Marketing extends to include Inbound Marketing efforts, (a combination of search optimization and Strategic Content), PR, </a:t>
            </a:r>
            <a:r>
              <a:rPr lang="en-US" sz="2400">
                <a:solidFill>
                  <a:srgbClr val="FF0000"/>
                </a:solidFill>
              </a:rPr>
              <a:t>Social Media</a:t>
            </a:r>
            <a:r>
              <a:rPr lang="en-US" sz="2400"/>
              <a:t> and Application Development.</a:t>
            </a:r>
            <a:endParaRPr lang="da-DK" sz="2400"/>
          </a:p>
          <a:p>
            <a:pPr>
              <a:buNone/>
            </a:pPr>
            <a:endParaRPr lang="da-DK" sz="2400"/>
          </a:p>
          <a:p>
            <a:pPr>
              <a:buNone/>
            </a:pPr>
            <a:endParaRPr lang="da-DK" sz="2400" dirty="0"/>
          </a:p>
          <a:p>
            <a:pPr>
              <a:buNone/>
            </a:pPr>
            <a:endParaRPr lang="da-DK" sz="2400" dirty="0"/>
          </a:p>
          <a:p>
            <a:pPr>
              <a:buNone/>
            </a:pPr>
            <a:endParaRPr lang="da-DK" sz="2400" dirty="0"/>
          </a:p>
          <a:p>
            <a:pPr>
              <a:buNone/>
            </a:pPr>
            <a:endParaRPr lang="da-DK" sz="2400" dirty="0"/>
          </a:p>
          <a:p>
            <a:pPr>
              <a:buNone/>
            </a:pPr>
            <a:endParaRPr lang="da-DK" sz="2400" dirty="0"/>
          </a:p>
          <a:p>
            <a:pPr>
              <a:buNone/>
            </a:pPr>
            <a:endParaRPr lang="en-US" sz="24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67CAC-7E84-46BC-A6FE-4908D58AB375}" type="datetime2">
              <a:rPr lang="da-DK" smtClean="0"/>
              <a:t>6. november 2018</a:t>
            </a:fld>
            <a:endParaRPr lang="en-US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4DCAA-02E8-4305-8D56-3AE84F4CF6D8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ikek 8 Markedskommunikation - Internet, sociale medier og netværk</a:t>
            </a:r>
            <a:endParaRPr lang="en-US"/>
          </a:p>
        </p:txBody>
      </p:sp>
      <p:sp>
        <p:nvSpPr>
          <p:cNvPr id="8" name="Tekstboks 7"/>
          <p:cNvSpPr txBox="1"/>
          <p:nvPr/>
        </p:nvSpPr>
        <p:spPr>
          <a:xfrm>
            <a:off x="0" y="1628800"/>
            <a:ext cx="205172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da-DK" sz="1600" dirty="0">
                <a:latin typeface="+mj-lt"/>
              </a:rPr>
              <a:t>Opsamling fra modul 7</a:t>
            </a:r>
          </a:p>
          <a:p>
            <a:pPr fontAlgn="t"/>
            <a:r>
              <a:rPr lang="da-DK" sz="1600" dirty="0">
                <a:latin typeface="+mj-lt"/>
              </a:rPr>
              <a:t>Modtagere/afsendere</a:t>
            </a:r>
          </a:p>
          <a:p>
            <a:pPr fontAlgn="t"/>
            <a:r>
              <a:rPr lang="da-DK" sz="1600" dirty="0">
                <a:latin typeface="+mj-lt"/>
              </a:rPr>
              <a:t>Sociale medier som</a:t>
            </a:r>
          </a:p>
          <a:p>
            <a:pPr fontAlgn="t"/>
            <a:r>
              <a:rPr lang="da-DK" sz="1600" dirty="0">
                <a:latin typeface="+mj-lt"/>
              </a:rPr>
              <a:t>forretning</a:t>
            </a:r>
          </a:p>
          <a:p>
            <a:pPr fontAlgn="t"/>
            <a:r>
              <a:rPr lang="da-DK" sz="1600" dirty="0">
                <a:latin typeface="+mj-lt"/>
              </a:rPr>
              <a:t>Sociale medier som</a:t>
            </a:r>
          </a:p>
          <a:p>
            <a:pPr fontAlgn="t"/>
            <a:r>
              <a:rPr lang="da-DK" sz="1600" dirty="0">
                <a:latin typeface="+mj-lt"/>
              </a:rPr>
              <a:t>promotionskanal</a:t>
            </a:r>
          </a:p>
          <a:p>
            <a:pPr fontAlgn="t"/>
            <a:r>
              <a:rPr lang="da-DK" sz="1600" dirty="0">
                <a:latin typeface="+mj-lt"/>
              </a:rPr>
              <a:t>Company Wiki</a:t>
            </a:r>
          </a:p>
          <a:p>
            <a:pPr fontAlgn="t"/>
            <a:r>
              <a:rPr lang="da-DK" sz="1600" dirty="0" err="1">
                <a:latin typeface="+mj-lt"/>
              </a:rPr>
              <a:t>Safkos</a:t>
            </a:r>
            <a:r>
              <a:rPr lang="da-DK" sz="1600" dirty="0">
                <a:latin typeface="+mj-lt"/>
              </a:rPr>
              <a:t> 4 søjler</a:t>
            </a:r>
          </a:p>
          <a:p>
            <a:pPr fontAlgn="t"/>
            <a:r>
              <a:rPr lang="da-DK" sz="1600" dirty="0">
                <a:latin typeface="+mj-lt"/>
              </a:rPr>
              <a:t>Kontrol / indflydelse</a:t>
            </a:r>
          </a:p>
          <a:p>
            <a:pPr fontAlgn="t"/>
            <a:r>
              <a:rPr lang="da-DK" sz="1600" dirty="0">
                <a:latin typeface="+mj-lt"/>
              </a:rPr>
              <a:t>Sociale implikationer</a:t>
            </a:r>
          </a:p>
          <a:p>
            <a:pPr fontAlgn="t"/>
            <a:r>
              <a:rPr lang="da-DK" sz="1600" dirty="0">
                <a:latin typeface="+mj-lt"/>
              </a:rPr>
              <a:t>Nye sociale normer</a:t>
            </a:r>
          </a:p>
          <a:p>
            <a:pPr fontAlgn="t"/>
            <a:r>
              <a:rPr lang="da-DK" sz="1600" dirty="0" err="1">
                <a:solidFill>
                  <a:srgbClr val="FF0000"/>
                </a:solidFill>
                <a:latin typeface="+mj-lt"/>
              </a:rPr>
              <a:t>Relationship</a:t>
            </a:r>
            <a:r>
              <a:rPr lang="da-DK" sz="1600" dirty="0">
                <a:solidFill>
                  <a:srgbClr val="FF0000"/>
                </a:solidFill>
                <a:latin typeface="+mj-lt"/>
              </a:rPr>
              <a:t> marketing</a:t>
            </a:r>
          </a:p>
          <a:p>
            <a:pPr fontAlgn="t"/>
            <a:r>
              <a:rPr lang="da-DK" sz="1600" dirty="0">
                <a:latin typeface="+mj-lt"/>
              </a:rPr>
              <a:t>Gruppeopgave</a:t>
            </a:r>
          </a:p>
          <a:p>
            <a:pPr fontAlgn="t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954167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2051720" y="1196752"/>
            <a:ext cx="6592246" cy="435771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err="1"/>
              <a:t>Gruppeopgave</a:t>
            </a:r>
            <a:r>
              <a:rPr lang="en-US" sz="2400" dirty="0"/>
              <a:t>:</a:t>
            </a:r>
          </a:p>
          <a:p>
            <a:pPr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Med </a:t>
            </a:r>
            <a:r>
              <a:rPr lang="en-US" sz="2400" dirty="0" err="1"/>
              <a:t>udgangspunkt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jeres</a:t>
            </a:r>
            <a:r>
              <a:rPr lang="en-US" sz="2400" dirty="0"/>
              <a:t> </a:t>
            </a:r>
            <a:r>
              <a:rPr lang="en-US" sz="2400" dirty="0" err="1"/>
              <a:t>virksomhed</a:t>
            </a:r>
            <a:r>
              <a:rPr lang="en-US" sz="2400" dirty="0"/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Find </a:t>
            </a:r>
            <a:r>
              <a:rPr lang="en-US" sz="2400" dirty="0" err="1"/>
              <a:t>og</a:t>
            </a:r>
            <a:r>
              <a:rPr lang="en-US" sz="2400" dirty="0"/>
              <a:t> </a:t>
            </a:r>
            <a:r>
              <a:rPr lang="en-US" sz="2400" dirty="0" err="1"/>
              <a:t>kommentér</a:t>
            </a:r>
            <a:r>
              <a:rPr lang="en-US" sz="2400" dirty="0"/>
              <a:t> blogs/vlogs der </a:t>
            </a:r>
            <a:r>
              <a:rPr lang="en-US" sz="2400" dirty="0" err="1"/>
              <a:t>kan</a:t>
            </a:r>
            <a:r>
              <a:rPr lang="en-US" sz="2400" dirty="0"/>
              <a:t> </a:t>
            </a:r>
            <a:r>
              <a:rPr lang="en-US" sz="2400" dirty="0" err="1"/>
              <a:t>være</a:t>
            </a:r>
            <a:r>
              <a:rPr lang="en-US" sz="2400" dirty="0"/>
              <a:t> </a:t>
            </a:r>
            <a:r>
              <a:rPr lang="en-US" sz="2400" dirty="0" err="1"/>
              <a:t>relevante</a:t>
            </a:r>
            <a:r>
              <a:rPr lang="en-US" sz="2400" dirty="0"/>
              <a:t> for </a:t>
            </a:r>
            <a:r>
              <a:rPr lang="en-US" sz="2400" dirty="0" err="1"/>
              <a:t>jeres</a:t>
            </a:r>
            <a:r>
              <a:rPr lang="en-US" sz="2400" dirty="0"/>
              <a:t> </a:t>
            </a:r>
            <a:r>
              <a:rPr lang="en-US" sz="2400" dirty="0" err="1"/>
              <a:t>virksomhed</a:t>
            </a:r>
            <a:r>
              <a:rPr lang="en-US" sz="24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/>
              <a:t>Hvad</a:t>
            </a:r>
            <a:r>
              <a:rPr lang="en-US" sz="2400" dirty="0"/>
              <a:t> </a:t>
            </a:r>
            <a:r>
              <a:rPr lang="en-US" sz="2400" dirty="0" err="1"/>
              <a:t>får</a:t>
            </a:r>
            <a:r>
              <a:rPr lang="en-US" sz="2400" dirty="0"/>
              <a:t> </a:t>
            </a:r>
            <a:r>
              <a:rPr lang="en-US" sz="2400" dirty="0" err="1"/>
              <a:t>jeres</a:t>
            </a:r>
            <a:r>
              <a:rPr lang="en-US" sz="2400" dirty="0"/>
              <a:t> </a:t>
            </a:r>
            <a:r>
              <a:rPr lang="en-US" sz="2400" dirty="0" err="1"/>
              <a:t>kunder</a:t>
            </a:r>
            <a:r>
              <a:rPr lang="en-US" sz="2400" dirty="0"/>
              <a:t> </a:t>
            </a:r>
            <a:r>
              <a:rPr lang="en-US" sz="2400" dirty="0" err="1"/>
              <a:t>ud</a:t>
            </a:r>
            <a:r>
              <a:rPr lang="en-US" sz="2400" dirty="0"/>
              <a:t> </a:t>
            </a:r>
            <a:r>
              <a:rPr lang="en-US" sz="2400" dirty="0" err="1"/>
              <a:t>af</a:t>
            </a:r>
            <a:r>
              <a:rPr lang="en-US" sz="2400" dirty="0"/>
              <a:t> </a:t>
            </a:r>
            <a:r>
              <a:rPr lang="en-US" sz="2400" dirty="0" err="1"/>
              <a:t>jeres</a:t>
            </a:r>
            <a:r>
              <a:rPr lang="en-US" sz="2400" dirty="0"/>
              <a:t> </a:t>
            </a:r>
            <a:r>
              <a:rPr lang="en-US" sz="2400" dirty="0" err="1"/>
              <a:t>sociale</a:t>
            </a:r>
            <a:r>
              <a:rPr lang="en-US" sz="2400" dirty="0"/>
              <a:t> </a:t>
            </a:r>
            <a:r>
              <a:rPr lang="en-US" sz="2400" dirty="0" err="1"/>
              <a:t>medier</a:t>
            </a:r>
            <a:r>
              <a:rPr lang="en-US" sz="2400" dirty="0"/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/>
              <a:t>Beskriv</a:t>
            </a:r>
            <a:r>
              <a:rPr lang="en-US" sz="2400" dirty="0"/>
              <a:t> </a:t>
            </a:r>
            <a:r>
              <a:rPr lang="en-US" sz="2400" dirty="0" err="1"/>
              <a:t>jeres</a:t>
            </a:r>
            <a:r>
              <a:rPr lang="en-US" sz="2400" dirty="0"/>
              <a:t> (</a:t>
            </a:r>
            <a:r>
              <a:rPr lang="en-US" sz="2400" dirty="0" err="1"/>
              <a:t>potentielle</a:t>
            </a:r>
            <a:r>
              <a:rPr lang="en-US" sz="2400" dirty="0"/>
              <a:t>) community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/>
              <a:t>Hvordan</a:t>
            </a:r>
            <a:r>
              <a:rPr lang="en-US" sz="2400" dirty="0"/>
              <a:t> </a:t>
            </a:r>
            <a:r>
              <a:rPr lang="en-US" sz="2400" dirty="0" err="1"/>
              <a:t>kan</a:t>
            </a:r>
            <a:r>
              <a:rPr lang="en-US" sz="2400" dirty="0"/>
              <a:t> </a:t>
            </a:r>
            <a:r>
              <a:rPr lang="en-US" sz="2400" dirty="0" err="1"/>
              <a:t>jeres</a:t>
            </a:r>
            <a:r>
              <a:rPr lang="en-US" sz="2400" dirty="0"/>
              <a:t> </a:t>
            </a:r>
            <a:r>
              <a:rPr lang="en-US" sz="2400" dirty="0" err="1"/>
              <a:t>kunderelationer</a:t>
            </a:r>
            <a:r>
              <a:rPr lang="en-US" sz="2400" dirty="0"/>
              <a:t> </a:t>
            </a:r>
            <a:r>
              <a:rPr lang="en-US" sz="2400" dirty="0" err="1"/>
              <a:t>forbedres</a:t>
            </a:r>
            <a:r>
              <a:rPr lang="en-US" sz="2400" dirty="0"/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/>
              <a:t>Definér</a:t>
            </a:r>
            <a:r>
              <a:rPr lang="en-US" sz="2400" dirty="0"/>
              <a:t> </a:t>
            </a:r>
            <a:r>
              <a:rPr lang="en-US" sz="2400" dirty="0" err="1"/>
              <a:t>nye</a:t>
            </a:r>
            <a:r>
              <a:rPr lang="en-US" sz="2400" dirty="0"/>
              <a:t>, mere </a:t>
            </a:r>
            <a:r>
              <a:rPr lang="en-US" sz="2400" dirty="0" err="1"/>
              <a:t>ambitiøse</a:t>
            </a:r>
            <a:r>
              <a:rPr lang="en-US" sz="2400" dirty="0"/>
              <a:t> </a:t>
            </a:r>
            <a:r>
              <a:rPr lang="en-US" sz="2400" dirty="0" err="1"/>
              <a:t>mål</a:t>
            </a:r>
            <a:r>
              <a:rPr lang="en-US" sz="2400" dirty="0"/>
              <a:t>.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DC1D5-0591-4E3B-AF5A-11F0E00C5247}" type="datetime2">
              <a:rPr lang="da-DK" smtClean="0"/>
              <a:t>6. november 2018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ikek 8 Markedskommunikation - Internet, sociale medier og netværk</a:t>
            </a:r>
            <a:endParaRPr lang="en-US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2007-BD0B-404B-A3D2-1FB5E385FA9D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8" name="Tekstboks 7"/>
          <p:cNvSpPr txBox="1"/>
          <p:nvPr/>
        </p:nvSpPr>
        <p:spPr>
          <a:xfrm>
            <a:off x="0" y="1628800"/>
            <a:ext cx="205172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da-DK" sz="1600" dirty="0">
                <a:latin typeface="+mj-lt"/>
              </a:rPr>
              <a:t>Opsamling fra modul 7</a:t>
            </a:r>
          </a:p>
          <a:p>
            <a:pPr fontAlgn="t"/>
            <a:r>
              <a:rPr lang="da-DK" sz="1600" dirty="0">
                <a:latin typeface="+mj-lt"/>
              </a:rPr>
              <a:t>Modtagere/afsendere</a:t>
            </a:r>
          </a:p>
          <a:p>
            <a:pPr fontAlgn="t"/>
            <a:r>
              <a:rPr lang="da-DK" sz="1600" dirty="0">
                <a:latin typeface="+mj-lt"/>
              </a:rPr>
              <a:t>Sociale medier som</a:t>
            </a:r>
          </a:p>
          <a:p>
            <a:pPr fontAlgn="t"/>
            <a:r>
              <a:rPr lang="da-DK" sz="1600" dirty="0">
                <a:latin typeface="+mj-lt"/>
              </a:rPr>
              <a:t>forretning</a:t>
            </a:r>
          </a:p>
          <a:p>
            <a:pPr fontAlgn="t"/>
            <a:r>
              <a:rPr lang="da-DK" sz="1600" dirty="0">
                <a:latin typeface="+mj-lt"/>
              </a:rPr>
              <a:t>Sociale medier som</a:t>
            </a:r>
          </a:p>
          <a:p>
            <a:pPr fontAlgn="t"/>
            <a:r>
              <a:rPr lang="da-DK" sz="1600" dirty="0">
                <a:latin typeface="+mj-lt"/>
              </a:rPr>
              <a:t>promotionskanal</a:t>
            </a:r>
          </a:p>
          <a:p>
            <a:pPr fontAlgn="t"/>
            <a:r>
              <a:rPr lang="da-DK" sz="1600" dirty="0">
                <a:latin typeface="+mj-lt"/>
              </a:rPr>
              <a:t>Company Wiki</a:t>
            </a:r>
          </a:p>
          <a:p>
            <a:pPr fontAlgn="t"/>
            <a:r>
              <a:rPr lang="da-DK" sz="1600" dirty="0" err="1">
                <a:latin typeface="+mj-lt"/>
              </a:rPr>
              <a:t>Safkos</a:t>
            </a:r>
            <a:r>
              <a:rPr lang="da-DK" sz="1600" dirty="0">
                <a:latin typeface="+mj-lt"/>
              </a:rPr>
              <a:t> 4 søjler</a:t>
            </a:r>
          </a:p>
          <a:p>
            <a:pPr fontAlgn="t"/>
            <a:r>
              <a:rPr lang="da-DK" sz="1600" dirty="0">
                <a:latin typeface="+mj-lt"/>
              </a:rPr>
              <a:t>Kontrol / indflydelse</a:t>
            </a:r>
          </a:p>
          <a:p>
            <a:pPr fontAlgn="t"/>
            <a:r>
              <a:rPr lang="da-DK" sz="1600" dirty="0">
                <a:latin typeface="+mj-lt"/>
              </a:rPr>
              <a:t>Sociale implikationer</a:t>
            </a:r>
          </a:p>
          <a:p>
            <a:pPr fontAlgn="t"/>
            <a:r>
              <a:rPr lang="da-DK" sz="1600" dirty="0">
                <a:latin typeface="+mj-lt"/>
              </a:rPr>
              <a:t>Nye sociale normer</a:t>
            </a:r>
          </a:p>
          <a:p>
            <a:pPr fontAlgn="t"/>
            <a:r>
              <a:rPr lang="da-DK" sz="1600" dirty="0" err="1">
                <a:latin typeface="+mj-lt"/>
              </a:rPr>
              <a:t>Relationship</a:t>
            </a:r>
            <a:r>
              <a:rPr lang="da-DK" sz="1600" dirty="0">
                <a:latin typeface="+mj-lt"/>
              </a:rPr>
              <a:t> marketing</a:t>
            </a:r>
          </a:p>
          <a:p>
            <a:pPr fontAlgn="t"/>
            <a:r>
              <a:rPr lang="da-DK" sz="1600" dirty="0">
                <a:solidFill>
                  <a:srgbClr val="FF0000"/>
                </a:solidFill>
                <a:latin typeface="+mj-lt"/>
              </a:rPr>
              <a:t>Gruppeopgave</a:t>
            </a:r>
          </a:p>
          <a:p>
            <a:pPr fontAlgn="t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65474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2051720" y="142852"/>
            <a:ext cx="6840760" cy="6286543"/>
          </a:xfrm>
        </p:spPr>
        <p:txBody>
          <a:bodyPr>
            <a:normAutofit/>
          </a:bodyPr>
          <a:lstStyle/>
          <a:p>
            <a:pPr lvl="0" algn="r">
              <a:buNone/>
            </a:pPr>
            <a:r>
              <a:rPr lang="da-DK" sz="2400" dirty="0">
                <a:ea typeface="Calibri"/>
                <a:cs typeface="Times New Roman"/>
              </a:rPr>
              <a:t>Astrid Haug, Anna Ebbesen: Lyt til elefanterne</a:t>
            </a:r>
          </a:p>
          <a:p>
            <a:pPr lvl="0" algn="r">
              <a:buNone/>
            </a:pPr>
            <a:r>
              <a:rPr lang="da-DK" sz="2400" b="1" dirty="0">
                <a:ea typeface="Calibri"/>
                <a:cs typeface="Times New Roman"/>
              </a:rPr>
              <a:t> </a:t>
            </a:r>
            <a:endParaRPr lang="en-US" sz="2400" b="1" dirty="0">
              <a:ea typeface="Calibri"/>
              <a:cs typeface="Times New Roman"/>
            </a:endParaRPr>
          </a:p>
          <a:p>
            <a:pPr>
              <a:buNone/>
            </a:pPr>
            <a:r>
              <a:rPr lang="da-DK" sz="2400" dirty="0"/>
              <a:t>Hvorledes har magtbalancen mellem medier og brugere forskudt sig?</a:t>
            </a:r>
          </a:p>
          <a:p>
            <a:pPr>
              <a:buNone/>
            </a:pPr>
            <a:r>
              <a:rPr lang="da-DK" sz="2400" dirty="0"/>
              <a:t>Vi er alle potentielle modtagere og afsendere.</a:t>
            </a:r>
          </a:p>
          <a:p>
            <a:pPr lvl="1">
              <a:buNone/>
            </a:pPr>
            <a:r>
              <a:rPr lang="da-DK" sz="2000" dirty="0" err="1"/>
              <a:t>SoMe</a:t>
            </a:r>
            <a:endParaRPr lang="da-DK" sz="2000" dirty="0"/>
          </a:p>
          <a:p>
            <a:pPr lvl="1">
              <a:buNone/>
            </a:pPr>
            <a:r>
              <a:rPr lang="da-DK" sz="2000" dirty="0"/>
              <a:t>Egne netsteder</a:t>
            </a:r>
          </a:p>
          <a:p>
            <a:pPr lvl="1">
              <a:buNone/>
            </a:pPr>
            <a:r>
              <a:rPr lang="da-DK" sz="2000" dirty="0"/>
              <a:t>Blogs</a:t>
            </a:r>
          </a:p>
          <a:p>
            <a:pPr lvl="1">
              <a:buNone/>
            </a:pPr>
            <a:r>
              <a:rPr lang="da-DK" sz="2000" dirty="0" err="1"/>
              <a:t>Wikipedia</a:t>
            </a:r>
            <a:endParaRPr lang="da-DK" sz="2000" dirty="0"/>
          </a:p>
          <a:p>
            <a:pPr lvl="1">
              <a:buNone/>
            </a:pPr>
            <a:r>
              <a:rPr lang="da-DK" sz="2000" dirty="0" err="1"/>
              <a:t>Youtube</a:t>
            </a:r>
            <a:endParaRPr lang="da-DK" sz="2000" dirty="0"/>
          </a:p>
          <a:p>
            <a:pPr>
              <a:buNone/>
            </a:pPr>
            <a:r>
              <a:rPr lang="da-DK" sz="2400" dirty="0"/>
              <a:t>Vi legitimerer netsteder ved at klikke på dem; dette øger deres  relevans for søgemaskinerne (Google).</a:t>
            </a:r>
          </a:p>
          <a:p>
            <a:pPr>
              <a:buNone/>
            </a:pPr>
            <a:r>
              <a:rPr lang="da-DK" sz="2400" dirty="0"/>
              <a:t>Kommunikation handler i stigende grad om at skabe relationer og interaktivitet: modtagernes respons er del af kommunikationen.</a:t>
            </a:r>
            <a:endParaRPr lang="en-US" sz="24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D5588-FDDE-4159-96C5-08D94CF0135E}" type="datetime2">
              <a:rPr lang="da-DK" smtClean="0"/>
              <a:t>6. november 2018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err="1"/>
              <a:t>ikek</a:t>
            </a:r>
            <a:r>
              <a:rPr lang="da-DK" dirty="0"/>
              <a:t> 8 Markedskommunikation - Internet, sociale medier og netværk</a:t>
            </a:r>
            <a:endParaRPr lang="en-US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2007-BD0B-404B-A3D2-1FB5E385FA9D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" name="Tekstboks 7"/>
          <p:cNvSpPr txBox="1"/>
          <p:nvPr/>
        </p:nvSpPr>
        <p:spPr>
          <a:xfrm>
            <a:off x="0" y="1628800"/>
            <a:ext cx="205172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da-DK" sz="1600" dirty="0">
                <a:latin typeface="+mj-lt"/>
              </a:rPr>
              <a:t>Opsamling fra modul 7</a:t>
            </a:r>
          </a:p>
          <a:p>
            <a:pPr fontAlgn="t"/>
            <a:r>
              <a:rPr lang="da-DK" sz="1600" dirty="0">
                <a:solidFill>
                  <a:srgbClr val="FF0000"/>
                </a:solidFill>
                <a:latin typeface="+mj-lt"/>
              </a:rPr>
              <a:t>Modtagere/afsendere</a:t>
            </a:r>
          </a:p>
          <a:p>
            <a:pPr fontAlgn="t"/>
            <a:r>
              <a:rPr lang="da-DK" sz="1600" dirty="0">
                <a:latin typeface="+mj-lt"/>
              </a:rPr>
              <a:t>Sociale medier som</a:t>
            </a:r>
          </a:p>
          <a:p>
            <a:pPr fontAlgn="t"/>
            <a:r>
              <a:rPr lang="da-DK" sz="1600" dirty="0">
                <a:latin typeface="+mj-lt"/>
              </a:rPr>
              <a:t>forretning</a:t>
            </a:r>
          </a:p>
          <a:p>
            <a:pPr fontAlgn="t"/>
            <a:r>
              <a:rPr lang="da-DK" sz="1600" dirty="0">
                <a:latin typeface="+mj-lt"/>
              </a:rPr>
              <a:t>Sociale medier som</a:t>
            </a:r>
          </a:p>
          <a:p>
            <a:pPr fontAlgn="t"/>
            <a:r>
              <a:rPr lang="da-DK" sz="1600" dirty="0">
                <a:latin typeface="+mj-lt"/>
              </a:rPr>
              <a:t>promotionskanal</a:t>
            </a:r>
          </a:p>
          <a:p>
            <a:pPr fontAlgn="t"/>
            <a:r>
              <a:rPr lang="da-DK" sz="1600" dirty="0">
                <a:latin typeface="+mj-lt"/>
              </a:rPr>
              <a:t>Company Wiki</a:t>
            </a:r>
          </a:p>
          <a:p>
            <a:pPr fontAlgn="t"/>
            <a:r>
              <a:rPr lang="da-DK" sz="1600" dirty="0" err="1">
                <a:latin typeface="+mj-lt"/>
              </a:rPr>
              <a:t>Safkos</a:t>
            </a:r>
            <a:r>
              <a:rPr lang="da-DK" sz="1600" dirty="0">
                <a:latin typeface="+mj-lt"/>
              </a:rPr>
              <a:t> 4 søjler</a:t>
            </a:r>
          </a:p>
          <a:p>
            <a:pPr fontAlgn="t"/>
            <a:r>
              <a:rPr lang="da-DK" sz="1600" dirty="0">
                <a:latin typeface="+mj-lt"/>
              </a:rPr>
              <a:t>Kontrol / indflydelse</a:t>
            </a:r>
          </a:p>
          <a:p>
            <a:pPr fontAlgn="t"/>
            <a:r>
              <a:rPr lang="da-DK" sz="1600" dirty="0">
                <a:latin typeface="+mj-lt"/>
              </a:rPr>
              <a:t>Sociale implikationer</a:t>
            </a:r>
          </a:p>
          <a:p>
            <a:pPr fontAlgn="t"/>
            <a:r>
              <a:rPr lang="da-DK" sz="1600" dirty="0">
                <a:latin typeface="+mj-lt"/>
              </a:rPr>
              <a:t>Nye sociale normer</a:t>
            </a:r>
          </a:p>
          <a:p>
            <a:pPr fontAlgn="t"/>
            <a:r>
              <a:rPr lang="da-DK" sz="1600" dirty="0" err="1">
                <a:latin typeface="+mj-lt"/>
              </a:rPr>
              <a:t>Relationship</a:t>
            </a:r>
            <a:r>
              <a:rPr lang="da-DK" sz="1600" dirty="0">
                <a:latin typeface="+mj-lt"/>
              </a:rPr>
              <a:t> marketing</a:t>
            </a:r>
          </a:p>
          <a:p>
            <a:pPr fontAlgn="t"/>
            <a:r>
              <a:rPr lang="da-DK" sz="1600" dirty="0">
                <a:latin typeface="+mj-lt"/>
              </a:rPr>
              <a:t>Gruppeopgave</a:t>
            </a:r>
          </a:p>
          <a:p>
            <a:pPr fontAlgn="t"/>
            <a:endParaRPr lang="da-DK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2051720" y="44624"/>
            <a:ext cx="6635080" cy="671514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da-DK" sz="2400" dirty="0"/>
              <a:t>Kommentér følgende far teksten: ”Dit brand er med andre ord, hvad folk siger om dig. Derfor kan man lige så godt give brugerne taletid på sine egne digitale platforme – frem for hos konkurrenten.”</a:t>
            </a:r>
          </a:p>
          <a:p>
            <a:r>
              <a:rPr lang="da-DK" sz="2400" dirty="0"/>
              <a:t>Afhængig af virksomhed, branche og målgruppe.</a:t>
            </a:r>
          </a:p>
          <a:p>
            <a:r>
              <a:rPr lang="da-DK" sz="2400" dirty="0"/>
              <a:t>Man bliver nød til at allokere ressourcer (penge og mandskab) til at monitorere de ’åbne’ platforme.</a:t>
            </a:r>
          </a:p>
          <a:p>
            <a:r>
              <a:rPr lang="da-DK" sz="2400" dirty="0"/>
              <a:t>Brugernes involvering bør have en kvalitativ indhold – det er sjældent nok, at lokke en ’</a:t>
            </a:r>
            <a:r>
              <a:rPr lang="da-DK" sz="2400" dirty="0" err="1"/>
              <a:t>like</a:t>
            </a:r>
            <a:r>
              <a:rPr lang="da-DK" sz="2400" dirty="0"/>
              <a:t>’ ud af dem.</a:t>
            </a:r>
          </a:p>
          <a:p>
            <a:pPr>
              <a:buNone/>
            </a:pPr>
            <a:r>
              <a:rPr lang="da-DK" sz="2400" dirty="0"/>
              <a:t>Hvorfor kræver den </a:t>
            </a:r>
            <a:r>
              <a:rPr lang="da-DK" sz="2400" dirty="0" err="1"/>
              <a:t>tværmediale</a:t>
            </a:r>
            <a:r>
              <a:rPr lang="da-DK" sz="2400" dirty="0"/>
              <a:t> kommunikation i stigende grad professionelle kommunikatører?</a:t>
            </a:r>
          </a:p>
          <a:p>
            <a:r>
              <a:rPr lang="da-DK" sz="2400" dirty="0"/>
              <a:t>Budskabets sprog (i indhold og form) afhænger af mediet og målgrupperne. Analysen af forholdene og implementering af nye til stadighed mere komplekse kommunikationsstrategier.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AD79-FAC2-4051-A5BA-3033376E36AF}" type="datetime2">
              <a:rPr lang="da-DK" smtClean="0"/>
              <a:t>6. november 2018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ikek 8 Markedskommunikation - Internet, sociale medier og netværk</a:t>
            </a:r>
            <a:endParaRPr lang="en-US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2007-BD0B-404B-A3D2-1FB5E385FA9D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Tekstboks 7"/>
          <p:cNvSpPr txBox="1"/>
          <p:nvPr/>
        </p:nvSpPr>
        <p:spPr>
          <a:xfrm>
            <a:off x="0" y="1628800"/>
            <a:ext cx="205172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da-DK" sz="1600" dirty="0">
                <a:latin typeface="+mj-lt"/>
              </a:rPr>
              <a:t>Opsamling fra modul 7</a:t>
            </a:r>
          </a:p>
          <a:p>
            <a:pPr fontAlgn="t"/>
            <a:r>
              <a:rPr lang="da-DK" sz="1600" dirty="0">
                <a:solidFill>
                  <a:srgbClr val="FF0000"/>
                </a:solidFill>
                <a:latin typeface="+mj-lt"/>
              </a:rPr>
              <a:t>Modtagere/afsendere</a:t>
            </a:r>
          </a:p>
          <a:p>
            <a:pPr fontAlgn="t"/>
            <a:r>
              <a:rPr lang="da-DK" sz="1600" dirty="0">
                <a:latin typeface="+mj-lt"/>
              </a:rPr>
              <a:t>Sociale medier som</a:t>
            </a:r>
          </a:p>
          <a:p>
            <a:pPr fontAlgn="t"/>
            <a:r>
              <a:rPr lang="da-DK" sz="1600" dirty="0">
                <a:latin typeface="+mj-lt"/>
              </a:rPr>
              <a:t>forretning</a:t>
            </a:r>
          </a:p>
          <a:p>
            <a:pPr fontAlgn="t"/>
            <a:r>
              <a:rPr lang="da-DK" sz="1600" dirty="0">
                <a:latin typeface="+mj-lt"/>
              </a:rPr>
              <a:t>Sociale medier som</a:t>
            </a:r>
          </a:p>
          <a:p>
            <a:pPr fontAlgn="t"/>
            <a:r>
              <a:rPr lang="da-DK" sz="1600" dirty="0">
                <a:latin typeface="+mj-lt"/>
              </a:rPr>
              <a:t>promotionskanal</a:t>
            </a:r>
          </a:p>
          <a:p>
            <a:pPr fontAlgn="t"/>
            <a:r>
              <a:rPr lang="da-DK" sz="1600" dirty="0">
                <a:latin typeface="+mj-lt"/>
              </a:rPr>
              <a:t>Company Wiki</a:t>
            </a:r>
          </a:p>
          <a:p>
            <a:pPr fontAlgn="t"/>
            <a:r>
              <a:rPr lang="da-DK" sz="1600" dirty="0" err="1">
                <a:latin typeface="+mj-lt"/>
              </a:rPr>
              <a:t>Safkos</a:t>
            </a:r>
            <a:r>
              <a:rPr lang="da-DK" sz="1600" dirty="0">
                <a:latin typeface="+mj-lt"/>
              </a:rPr>
              <a:t> 4 søjler</a:t>
            </a:r>
          </a:p>
          <a:p>
            <a:pPr fontAlgn="t"/>
            <a:r>
              <a:rPr lang="da-DK" sz="1600" dirty="0">
                <a:latin typeface="+mj-lt"/>
              </a:rPr>
              <a:t>Kontrol / indflydelse</a:t>
            </a:r>
          </a:p>
          <a:p>
            <a:pPr fontAlgn="t"/>
            <a:r>
              <a:rPr lang="da-DK" sz="1600" dirty="0">
                <a:latin typeface="+mj-lt"/>
              </a:rPr>
              <a:t>Sociale implikationer</a:t>
            </a:r>
          </a:p>
          <a:p>
            <a:pPr fontAlgn="t"/>
            <a:r>
              <a:rPr lang="da-DK" sz="1600" dirty="0">
                <a:latin typeface="+mj-lt"/>
              </a:rPr>
              <a:t>Nye sociale normer</a:t>
            </a:r>
          </a:p>
          <a:p>
            <a:pPr fontAlgn="t"/>
            <a:r>
              <a:rPr lang="da-DK" sz="1600" dirty="0" err="1">
                <a:latin typeface="+mj-lt"/>
              </a:rPr>
              <a:t>Relationship</a:t>
            </a:r>
            <a:r>
              <a:rPr lang="da-DK" sz="1600" dirty="0">
                <a:latin typeface="+mj-lt"/>
              </a:rPr>
              <a:t> marketing</a:t>
            </a:r>
          </a:p>
          <a:p>
            <a:pPr fontAlgn="t"/>
            <a:r>
              <a:rPr lang="da-DK" sz="1600" dirty="0">
                <a:latin typeface="+mj-lt"/>
              </a:rPr>
              <a:t>Gruppeopgave</a:t>
            </a:r>
          </a:p>
          <a:p>
            <a:pPr fontAlgn="t"/>
            <a:endParaRPr lang="da-DK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2051720" y="142852"/>
            <a:ext cx="6635080" cy="6286543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en-US" sz="2400" dirty="0">
                <a:ea typeface="Calibri"/>
                <a:cs typeface="Times New Roman"/>
              </a:rPr>
              <a:t>Lon </a:t>
            </a:r>
            <a:r>
              <a:rPr lang="en-US" sz="2400" dirty="0" err="1">
                <a:ea typeface="Calibri"/>
                <a:cs typeface="Times New Roman"/>
              </a:rPr>
              <a:t>Safko</a:t>
            </a:r>
            <a:r>
              <a:rPr lang="en-US" sz="2400" dirty="0">
                <a:ea typeface="Calibri"/>
                <a:cs typeface="Times New Roman"/>
              </a:rPr>
              <a:t>, David Brake: The four pillars of Social Media Strategy</a:t>
            </a:r>
          </a:p>
          <a:p>
            <a:pPr>
              <a:buNone/>
            </a:pPr>
            <a:r>
              <a:rPr lang="en-US" sz="2400" dirty="0" err="1"/>
              <a:t>Kommentér</a:t>
            </a:r>
            <a:r>
              <a:rPr lang="en-US" sz="2400" dirty="0"/>
              <a:t> </a:t>
            </a:r>
            <a:r>
              <a:rPr lang="en-US" sz="2400" dirty="0" err="1"/>
              <a:t>på</a:t>
            </a:r>
            <a:r>
              <a:rPr lang="en-US" sz="2400" dirty="0"/>
              <a:t> Christian Landers </a:t>
            </a:r>
            <a:r>
              <a:rPr lang="en-US" sz="2400" dirty="0" err="1"/>
              <a:t>og</a:t>
            </a:r>
            <a:r>
              <a:rPr lang="en-US" sz="2400" dirty="0"/>
              <a:t> Michael </a:t>
            </a:r>
            <a:r>
              <a:rPr lang="en-US" sz="2400" dirty="0" err="1"/>
              <a:t>Buckleys</a:t>
            </a:r>
            <a:r>
              <a:rPr lang="en-US" sz="2400" dirty="0"/>
              <a:t> blogs.</a:t>
            </a:r>
          </a:p>
          <a:p>
            <a:pPr>
              <a:buNone/>
            </a:pPr>
            <a:endParaRPr lang="en-US" sz="24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6EF60-EEBC-4EC0-A97D-33976DFCD40A}" type="datetime2">
              <a:rPr lang="da-DK" smtClean="0"/>
              <a:t>6. november 2018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ikek 8 Markedskommunikation - Internet, sociale medier og netværk</a:t>
            </a:r>
            <a:endParaRPr lang="en-US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2007-BD0B-404B-A3D2-1FB5E385FA9D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Tekstboks 7"/>
          <p:cNvSpPr txBox="1"/>
          <p:nvPr/>
        </p:nvSpPr>
        <p:spPr>
          <a:xfrm>
            <a:off x="0" y="1628800"/>
            <a:ext cx="205172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da-DK" sz="1600" dirty="0">
                <a:latin typeface="+mj-lt"/>
              </a:rPr>
              <a:t>Opsamling fra modul 7</a:t>
            </a:r>
          </a:p>
          <a:p>
            <a:pPr fontAlgn="t"/>
            <a:r>
              <a:rPr lang="da-DK" sz="1600" dirty="0">
                <a:latin typeface="+mj-lt"/>
              </a:rPr>
              <a:t>Modtagere/afsendere</a:t>
            </a:r>
          </a:p>
          <a:p>
            <a:pPr fontAlgn="t"/>
            <a:r>
              <a:rPr lang="da-DK" sz="1600" dirty="0">
                <a:solidFill>
                  <a:srgbClr val="FF0000"/>
                </a:solidFill>
                <a:latin typeface="+mj-lt"/>
              </a:rPr>
              <a:t>Sociale medier som</a:t>
            </a:r>
          </a:p>
          <a:p>
            <a:pPr fontAlgn="t"/>
            <a:r>
              <a:rPr lang="da-DK" sz="1600" dirty="0">
                <a:solidFill>
                  <a:srgbClr val="FF0000"/>
                </a:solidFill>
                <a:latin typeface="+mj-lt"/>
              </a:rPr>
              <a:t>forretning</a:t>
            </a:r>
          </a:p>
          <a:p>
            <a:pPr fontAlgn="t"/>
            <a:r>
              <a:rPr lang="da-DK" sz="1600" dirty="0">
                <a:latin typeface="+mj-lt"/>
              </a:rPr>
              <a:t>Sociale medier som</a:t>
            </a:r>
          </a:p>
          <a:p>
            <a:pPr fontAlgn="t"/>
            <a:r>
              <a:rPr lang="da-DK" sz="1600" dirty="0">
                <a:latin typeface="+mj-lt"/>
              </a:rPr>
              <a:t>promotionskanal</a:t>
            </a:r>
          </a:p>
          <a:p>
            <a:pPr fontAlgn="t"/>
            <a:r>
              <a:rPr lang="da-DK" sz="1600" dirty="0">
                <a:latin typeface="+mj-lt"/>
              </a:rPr>
              <a:t>Company Wiki</a:t>
            </a:r>
          </a:p>
          <a:p>
            <a:pPr fontAlgn="t"/>
            <a:r>
              <a:rPr lang="da-DK" sz="1600" dirty="0" err="1">
                <a:latin typeface="+mj-lt"/>
              </a:rPr>
              <a:t>Safkos</a:t>
            </a:r>
            <a:r>
              <a:rPr lang="da-DK" sz="1600" dirty="0">
                <a:latin typeface="+mj-lt"/>
              </a:rPr>
              <a:t> 4 søjler</a:t>
            </a:r>
          </a:p>
          <a:p>
            <a:pPr fontAlgn="t"/>
            <a:r>
              <a:rPr lang="da-DK" sz="1600" dirty="0">
                <a:latin typeface="+mj-lt"/>
              </a:rPr>
              <a:t>Kontrol / indflydelse</a:t>
            </a:r>
          </a:p>
          <a:p>
            <a:pPr fontAlgn="t"/>
            <a:r>
              <a:rPr lang="da-DK" sz="1600" dirty="0">
                <a:latin typeface="+mj-lt"/>
              </a:rPr>
              <a:t>Sociale implikationer</a:t>
            </a:r>
          </a:p>
          <a:p>
            <a:pPr fontAlgn="t"/>
            <a:r>
              <a:rPr lang="da-DK" sz="1600" dirty="0">
                <a:latin typeface="+mj-lt"/>
              </a:rPr>
              <a:t>Nye sociale normer</a:t>
            </a:r>
          </a:p>
          <a:p>
            <a:pPr fontAlgn="t"/>
            <a:r>
              <a:rPr lang="da-DK" sz="1600" dirty="0" err="1">
                <a:latin typeface="+mj-lt"/>
              </a:rPr>
              <a:t>Relationship</a:t>
            </a:r>
            <a:r>
              <a:rPr lang="da-DK" sz="1600" dirty="0">
                <a:latin typeface="+mj-lt"/>
              </a:rPr>
              <a:t> marketing</a:t>
            </a:r>
          </a:p>
          <a:p>
            <a:pPr fontAlgn="t"/>
            <a:r>
              <a:rPr lang="da-DK" sz="1600" dirty="0">
                <a:latin typeface="+mj-lt"/>
              </a:rPr>
              <a:t>Gruppeopgave</a:t>
            </a:r>
          </a:p>
          <a:p>
            <a:pPr fontAlgn="t"/>
            <a:endParaRPr lang="da-DK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59587B-A3FF-4576-BF99-1B65AA441B53}" type="datetime2">
              <a:rPr lang="da-DK" smtClean="0"/>
              <a:t>6. november 2018</a:t>
            </a:fld>
            <a:endParaRPr lang="en-US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ikek 8 Markedskommunikation - Internet, sociale medier og netværk</a:t>
            </a:r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671149-3732-4DE6-B6EF-4D84A20E43B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10242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4864" y="-1078682"/>
            <a:ext cx="16002000" cy="962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-142900"/>
            <a:ext cx="11658643" cy="728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09DB07-E89C-487E-936C-97DFADF9F1C8}" type="datetime2">
              <a:rPr lang="da-DK" smtClean="0"/>
              <a:t>6. november 2018</a:t>
            </a:fld>
            <a:endParaRPr lang="en-US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ikek 8 Markedskommunikation - Internet, sociale medier og netværk</a:t>
            </a:r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671149-3732-4DE6-B6EF-4D84A20E43B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5A51D9-4C33-4FE7-B0C9-4E8223266861}" type="datetime2">
              <a:rPr lang="da-DK" smtClean="0"/>
              <a:t>6. november 2018</a:t>
            </a:fld>
            <a:endParaRPr lang="en-US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ikek 8 Markedskommunikation - Internet, sociale medier og netværk</a:t>
            </a:r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671149-3732-4DE6-B6EF-4D84A20E43B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0576" y="869674"/>
            <a:ext cx="6957392" cy="521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85226"/>
      </p:ext>
    </p:extLst>
  </p:cSld>
  <p:clrMapOvr>
    <a:masterClrMapping/>
  </p:clrMapOvr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5135</TotalTime>
  <Words>2321</Words>
  <Application>Microsoft Office PowerPoint</Application>
  <PresentationFormat>Skærmshow (4:3)</PresentationFormat>
  <Paragraphs>464</Paragraphs>
  <Slides>35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35</vt:i4>
      </vt:variant>
    </vt:vector>
  </HeadingPairs>
  <TitlesOfParts>
    <vt:vector size="36" baseType="lpstr">
      <vt:lpstr>Kontortema</vt:lpstr>
      <vt:lpstr>Interkulturel Erhvervskommunikation  ikek 8  Internet, sociale medier og netværk Kulturelle absurditeter ved Kathrine Kaaris  epi - KU 2018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nb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interkulturel erhvervskommunikation – ikek.dk</dc:title>
  <dc:creator>e</dc:creator>
  <cp:lastModifiedBy>e</cp:lastModifiedBy>
  <cp:revision>356</cp:revision>
  <cp:lastPrinted>2015-10-29T12:10:32Z</cp:lastPrinted>
  <dcterms:created xsi:type="dcterms:W3CDTF">2010-11-08T09:46:51Z</dcterms:created>
  <dcterms:modified xsi:type="dcterms:W3CDTF">2018-11-06T06:49:26Z</dcterms:modified>
</cp:coreProperties>
</file>